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31"/>
  </p:notesMasterIdLst>
  <p:handoutMasterIdLst>
    <p:handoutMasterId r:id="rId32"/>
  </p:handoutMasterIdLst>
  <p:sldIdLst>
    <p:sldId id="312" r:id="rId2"/>
    <p:sldId id="386" r:id="rId3"/>
    <p:sldId id="301" r:id="rId4"/>
    <p:sldId id="387" r:id="rId5"/>
    <p:sldId id="359" r:id="rId6"/>
    <p:sldId id="388" r:id="rId7"/>
    <p:sldId id="355" r:id="rId8"/>
    <p:sldId id="401" r:id="rId9"/>
    <p:sldId id="390" r:id="rId10"/>
    <p:sldId id="391" r:id="rId11"/>
    <p:sldId id="392" r:id="rId12"/>
    <p:sldId id="400" r:id="rId13"/>
    <p:sldId id="399" r:id="rId14"/>
    <p:sldId id="397" r:id="rId15"/>
    <p:sldId id="286" r:id="rId16"/>
    <p:sldId id="405" r:id="rId17"/>
    <p:sldId id="406" r:id="rId18"/>
    <p:sldId id="407" r:id="rId19"/>
    <p:sldId id="408" r:id="rId20"/>
    <p:sldId id="402" r:id="rId21"/>
    <p:sldId id="389" r:id="rId22"/>
    <p:sldId id="395" r:id="rId23"/>
    <p:sldId id="394" r:id="rId24"/>
    <p:sldId id="377" r:id="rId25"/>
    <p:sldId id="403" r:id="rId26"/>
    <p:sldId id="412" r:id="rId27"/>
    <p:sldId id="416" r:id="rId28"/>
    <p:sldId id="414" r:id="rId29"/>
    <p:sldId id="29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an El-Youssef" initials="H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072A0"/>
    <a:srgbClr val="BB0E70"/>
    <a:srgbClr val="A75C80"/>
    <a:srgbClr val="8E0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4" d="100"/>
          <a:sy n="104" d="100"/>
        </p:scale>
        <p:origin x="-1152" y="-96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02CF6-F067-43B1-9AAE-861CE5C0304F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C24B5DA-9B60-4D41-B63D-9A419CC35141}">
      <dgm:prSet phldrT="[Text]"/>
      <dgm:spPr/>
      <dgm:t>
        <a:bodyPr/>
        <a:lstStyle/>
        <a:p>
          <a:r>
            <a:rPr lang="en-GB"/>
            <a:t>Differentiators</a:t>
          </a:r>
        </a:p>
      </dgm:t>
    </dgm:pt>
    <dgm:pt modelId="{EC3B3252-A503-4B3A-8CCF-343FBC334F3C}" type="parTrans" cxnId="{C542A42A-EDCF-4871-A6A0-7919D4438789}">
      <dgm:prSet/>
      <dgm:spPr/>
      <dgm:t>
        <a:bodyPr/>
        <a:lstStyle/>
        <a:p>
          <a:endParaRPr lang="en-GB"/>
        </a:p>
      </dgm:t>
    </dgm:pt>
    <dgm:pt modelId="{2A6423F6-C058-4678-9A2E-6B63D9290DBA}" type="sibTrans" cxnId="{C542A42A-EDCF-4871-A6A0-7919D4438789}">
      <dgm:prSet/>
      <dgm:spPr/>
      <dgm:t>
        <a:bodyPr/>
        <a:lstStyle/>
        <a:p>
          <a:endParaRPr lang="en-GB"/>
        </a:p>
      </dgm:t>
    </dgm:pt>
    <dgm:pt modelId="{7E23F143-6F97-49E3-818F-F1FBC578FE2D}">
      <dgm:prSet phldrT="[Text]"/>
      <dgm:spPr/>
      <dgm:t>
        <a:bodyPr/>
        <a:lstStyle/>
        <a:p>
          <a:r>
            <a:rPr lang="en-GB"/>
            <a:t>Participation</a:t>
          </a:r>
        </a:p>
      </dgm:t>
    </dgm:pt>
    <dgm:pt modelId="{6CAB6FCB-957B-4CBE-AF29-D6A3BFDD6F7C}" type="parTrans" cxnId="{E475700D-58D5-4227-8249-9CB36CD87730}">
      <dgm:prSet/>
      <dgm:spPr/>
      <dgm:t>
        <a:bodyPr/>
        <a:lstStyle/>
        <a:p>
          <a:endParaRPr lang="en-GB"/>
        </a:p>
      </dgm:t>
    </dgm:pt>
    <dgm:pt modelId="{39A78DB3-F340-4434-B5C3-64A61BBFB00E}" type="sibTrans" cxnId="{E475700D-58D5-4227-8249-9CB36CD87730}">
      <dgm:prSet/>
      <dgm:spPr/>
      <dgm:t>
        <a:bodyPr/>
        <a:lstStyle/>
        <a:p>
          <a:endParaRPr lang="en-GB"/>
        </a:p>
      </dgm:t>
    </dgm:pt>
    <dgm:pt modelId="{51373485-89A5-45CF-8374-C2D57A8080E8}">
      <dgm:prSet phldrT="[Text]"/>
      <dgm:spPr/>
      <dgm:t>
        <a:bodyPr/>
        <a:lstStyle/>
        <a:p>
          <a:r>
            <a:rPr lang="en-GB"/>
            <a:t>Sustainability</a:t>
          </a:r>
        </a:p>
      </dgm:t>
    </dgm:pt>
    <dgm:pt modelId="{B303D024-BDAD-45B6-A09E-FE5FC0C12CFE}" type="parTrans" cxnId="{D8B38077-F689-4FF1-94F2-93AC9BE9E3AF}">
      <dgm:prSet/>
      <dgm:spPr/>
      <dgm:t>
        <a:bodyPr/>
        <a:lstStyle/>
        <a:p>
          <a:endParaRPr lang="en-GB"/>
        </a:p>
      </dgm:t>
    </dgm:pt>
    <dgm:pt modelId="{76E269D4-8BF0-4185-B230-312C3725D9FC}" type="sibTrans" cxnId="{D8B38077-F689-4FF1-94F2-93AC9BE9E3AF}">
      <dgm:prSet/>
      <dgm:spPr/>
      <dgm:t>
        <a:bodyPr/>
        <a:lstStyle/>
        <a:p>
          <a:endParaRPr lang="en-GB"/>
        </a:p>
      </dgm:t>
    </dgm:pt>
    <dgm:pt modelId="{AC7EF588-ED3C-44DC-A5F7-CF22071E64C6}">
      <dgm:prSet phldrT="[Text]"/>
      <dgm:spPr/>
      <dgm:t>
        <a:bodyPr/>
        <a:lstStyle/>
        <a:p>
          <a:r>
            <a:rPr lang="en-GB"/>
            <a:t>Identity</a:t>
          </a:r>
        </a:p>
      </dgm:t>
    </dgm:pt>
    <dgm:pt modelId="{1949ADF6-7EE9-4D93-91AD-3EACA7076B04}" type="parTrans" cxnId="{C3ADB100-73ED-47F7-8240-FDEAEFDBCEF2}">
      <dgm:prSet/>
      <dgm:spPr/>
      <dgm:t>
        <a:bodyPr/>
        <a:lstStyle/>
        <a:p>
          <a:endParaRPr lang="en-GB"/>
        </a:p>
      </dgm:t>
    </dgm:pt>
    <dgm:pt modelId="{1A73D839-3AEA-4FEC-8497-7A9ABE0102FD}" type="sibTrans" cxnId="{C3ADB100-73ED-47F7-8240-FDEAEFDBCEF2}">
      <dgm:prSet/>
      <dgm:spPr/>
      <dgm:t>
        <a:bodyPr/>
        <a:lstStyle/>
        <a:p>
          <a:endParaRPr lang="en-GB"/>
        </a:p>
      </dgm:t>
    </dgm:pt>
    <dgm:pt modelId="{C605B703-8D68-4988-9E51-5B88BCEEE26D}">
      <dgm:prSet phldrT="[Text]"/>
      <dgm:spPr/>
      <dgm:t>
        <a:bodyPr/>
        <a:lstStyle/>
        <a:p>
          <a:r>
            <a:rPr lang="en-GB"/>
            <a:t>Inhibitors / Facilitators</a:t>
          </a:r>
        </a:p>
      </dgm:t>
    </dgm:pt>
    <dgm:pt modelId="{16819D4A-1334-4C7A-810E-5C6913ED17DB}" type="parTrans" cxnId="{E099CF96-BE85-4D17-902A-EA9119C1FE7E}">
      <dgm:prSet/>
      <dgm:spPr/>
      <dgm:t>
        <a:bodyPr/>
        <a:lstStyle/>
        <a:p>
          <a:endParaRPr lang="en-GB"/>
        </a:p>
      </dgm:t>
    </dgm:pt>
    <dgm:pt modelId="{7C663846-2CFA-47BE-AE2C-FF579163A462}" type="sibTrans" cxnId="{E099CF96-BE85-4D17-902A-EA9119C1FE7E}">
      <dgm:prSet/>
      <dgm:spPr/>
      <dgm:t>
        <a:bodyPr/>
        <a:lstStyle/>
        <a:p>
          <a:endParaRPr lang="en-GB"/>
        </a:p>
      </dgm:t>
    </dgm:pt>
    <dgm:pt modelId="{11F8812F-36A6-4885-ACF2-3779A66866BD}">
      <dgm:prSet phldrT="[Text]"/>
      <dgm:spPr/>
      <dgm:t>
        <a:bodyPr/>
        <a:lstStyle/>
        <a:p>
          <a:r>
            <a:rPr lang="en-GB"/>
            <a:t>Legal Frameworks</a:t>
          </a:r>
        </a:p>
      </dgm:t>
    </dgm:pt>
    <dgm:pt modelId="{B3886C4D-6160-4431-A3DC-70DDD7AF501F}" type="parTrans" cxnId="{8F8B80F7-34DB-4DF8-8287-699252E2B3A0}">
      <dgm:prSet/>
      <dgm:spPr/>
      <dgm:t>
        <a:bodyPr/>
        <a:lstStyle/>
        <a:p>
          <a:endParaRPr lang="en-GB"/>
        </a:p>
      </dgm:t>
    </dgm:pt>
    <dgm:pt modelId="{C9727AC3-255A-40CA-9202-B05E6455B481}" type="sibTrans" cxnId="{8F8B80F7-34DB-4DF8-8287-699252E2B3A0}">
      <dgm:prSet/>
      <dgm:spPr/>
      <dgm:t>
        <a:bodyPr/>
        <a:lstStyle/>
        <a:p>
          <a:endParaRPr lang="en-GB"/>
        </a:p>
      </dgm:t>
    </dgm:pt>
    <dgm:pt modelId="{3AB91E0C-0F1D-4B4C-82A2-E98CDEF2BD52}">
      <dgm:prSet phldrT="[Text]"/>
      <dgm:spPr/>
      <dgm:t>
        <a:bodyPr/>
        <a:lstStyle/>
        <a:p>
          <a:r>
            <a:rPr lang="en-GB"/>
            <a:t>Capital</a:t>
          </a:r>
        </a:p>
      </dgm:t>
    </dgm:pt>
    <dgm:pt modelId="{79EB72BB-8C8E-4DF9-A739-2CF2D5117C0E}" type="parTrans" cxnId="{682DF20B-36B1-4EC4-8941-7DD4C773FB4B}">
      <dgm:prSet/>
      <dgm:spPr/>
      <dgm:t>
        <a:bodyPr/>
        <a:lstStyle/>
        <a:p>
          <a:endParaRPr lang="en-GB"/>
        </a:p>
      </dgm:t>
    </dgm:pt>
    <dgm:pt modelId="{374D22D7-DA1C-481B-8F69-728EA92AF9C7}" type="sibTrans" cxnId="{682DF20B-36B1-4EC4-8941-7DD4C773FB4B}">
      <dgm:prSet/>
      <dgm:spPr/>
      <dgm:t>
        <a:bodyPr/>
        <a:lstStyle/>
        <a:p>
          <a:endParaRPr lang="en-GB"/>
        </a:p>
      </dgm:t>
    </dgm:pt>
    <dgm:pt modelId="{27FDAB19-7F58-4C3D-9845-53ABB19E5F70}">
      <dgm:prSet phldrT="[Text]"/>
      <dgm:spPr/>
      <dgm:t>
        <a:bodyPr/>
        <a:lstStyle/>
        <a:p>
          <a:r>
            <a:rPr lang="en-GB"/>
            <a:t>Identity</a:t>
          </a:r>
        </a:p>
      </dgm:t>
    </dgm:pt>
    <dgm:pt modelId="{07A52A2C-73B9-4940-935C-B7DBBBA7C9B4}" type="parTrans" cxnId="{C2750C28-5ACB-4F47-AFB7-CFBED1785393}">
      <dgm:prSet/>
      <dgm:spPr/>
      <dgm:t>
        <a:bodyPr/>
        <a:lstStyle/>
        <a:p>
          <a:endParaRPr lang="en-GB"/>
        </a:p>
      </dgm:t>
    </dgm:pt>
    <dgm:pt modelId="{3D2E89DF-9508-4EB7-88D7-16C308390160}" type="sibTrans" cxnId="{C2750C28-5ACB-4F47-AFB7-CFBED1785393}">
      <dgm:prSet/>
      <dgm:spPr/>
      <dgm:t>
        <a:bodyPr/>
        <a:lstStyle/>
        <a:p>
          <a:endParaRPr lang="en-GB"/>
        </a:p>
      </dgm:t>
    </dgm:pt>
    <dgm:pt modelId="{7E5C0A53-B007-43F5-BA50-8C9F82AEC4BD}" type="pres">
      <dgm:prSet presAssocID="{57602CF6-F067-43B1-9AAE-861CE5C0304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7172DA-8E7F-4E22-BBCB-DCEABD185BBD}" type="pres">
      <dgm:prSet presAssocID="{BC24B5DA-9B60-4D41-B63D-9A419CC35141}" presName="compNode" presStyleCnt="0"/>
      <dgm:spPr/>
    </dgm:pt>
    <dgm:pt modelId="{A49E3A39-7ED9-455A-9A35-68DCD1583077}" type="pres">
      <dgm:prSet presAssocID="{BC24B5DA-9B60-4D41-B63D-9A419CC35141}" presName="aNode" presStyleLbl="bgShp" presStyleIdx="0" presStyleCnt="3"/>
      <dgm:spPr/>
      <dgm:t>
        <a:bodyPr/>
        <a:lstStyle/>
        <a:p>
          <a:endParaRPr lang="en-US"/>
        </a:p>
      </dgm:t>
    </dgm:pt>
    <dgm:pt modelId="{68E78C24-B06B-4D0B-A166-1F02170F042E}" type="pres">
      <dgm:prSet presAssocID="{BC24B5DA-9B60-4D41-B63D-9A419CC35141}" presName="textNode" presStyleLbl="bgShp" presStyleIdx="0" presStyleCnt="3"/>
      <dgm:spPr/>
      <dgm:t>
        <a:bodyPr/>
        <a:lstStyle/>
        <a:p>
          <a:endParaRPr lang="en-US"/>
        </a:p>
      </dgm:t>
    </dgm:pt>
    <dgm:pt modelId="{3BCF8444-22F1-4FF1-B921-597EC90173E5}" type="pres">
      <dgm:prSet presAssocID="{BC24B5DA-9B60-4D41-B63D-9A419CC35141}" presName="compChildNode" presStyleCnt="0"/>
      <dgm:spPr/>
    </dgm:pt>
    <dgm:pt modelId="{E3BDB5D2-415E-41C4-BD1B-D83A52E7B81C}" type="pres">
      <dgm:prSet presAssocID="{BC24B5DA-9B60-4D41-B63D-9A419CC35141}" presName="theInnerList" presStyleCnt="0"/>
      <dgm:spPr/>
    </dgm:pt>
    <dgm:pt modelId="{508423F0-73DC-41AD-9EB5-ED103A8D4B79}" type="pres">
      <dgm:prSet presAssocID="{7E23F143-6F97-49E3-818F-F1FBC578FE2D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D570C-94AB-4545-921A-02CC6C03861C}" type="pres">
      <dgm:prSet presAssocID="{7E23F143-6F97-49E3-818F-F1FBC578FE2D}" presName="aSpace2" presStyleCnt="0"/>
      <dgm:spPr/>
    </dgm:pt>
    <dgm:pt modelId="{54208BF9-7088-40F8-98AA-BA40DF47E2A2}" type="pres">
      <dgm:prSet presAssocID="{51373485-89A5-45CF-8374-C2D57A8080E8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1AE0E5-2974-488C-AD02-C27B5FE07461}" type="pres">
      <dgm:prSet presAssocID="{BC24B5DA-9B60-4D41-B63D-9A419CC35141}" presName="aSpace" presStyleCnt="0"/>
      <dgm:spPr/>
    </dgm:pt>
    <dgm:pt modelId="{99A69295-3C1B-4D47-82C2-924C0CCF6A3E}" type="pres">
      <dgm:prSet presAssocID="{AC7EF588-ED3C-44DC-A5F7-CF22071E64C6}" presName="compNode" presStyleCnt="0"/>
      <dgm:spPr/>
    </dgm:pt>
    <dgm:pt modelId="{8E92884D-C4B4-4069-B893-582991B56C3E}" type="pres">
      <dgm:prSet presAssocID="{AC7EF588-ED3C-44DC-A5F7-CF22071E64C6}" presName="aNode" presStyleLbl="bgShp" presStyleIdx="1" presStyleCnt="3"/>
      <dgm:spPr/>
      <dgm:t>
        <a:bodyPr/>
        <a:lstStyle/>
        <a:p>
          <a:endParaRPr lang="en-US"/>
        </a:p>
      </dgm:t>
    </dgm:pt>
    <dgm:pt modelId="{7A57420A-A6C5-4FCE-9758-2C88631D47FE}" type="pres">
      <dgm:prSet presAssocID="{AC7EF588-ED3C-44DC-A5F7-CF22071E64C6}" presName="textNode" presStyleLbl="bgShp" presStyleIdx="1" presStyleCnt="3"/>
      <dgm:spPr/>
      <dgm:t>
        <a:bodyPr/>
        <a:lstStyle/>
        <a:p>
          <a:endParaRPr lang="en-US"/>
        </a:p>
      </dgm:t>
    </dgm:pt>
    <dgm:pt modelId="{D47F0AB4-78A3-4334-80D5-6354967294C2}" type="pres">
      <dgm:prSet presAssocID="{AC7EF588-ED3C-44DC-A5F7-CF22071E64C6}" presName="compChildNode" presStyleCnt="0"/>
      <dgm:spPr/>
    </dgm:pt>
    <dgm:pt modelId="{EC85EB3E-A067-4BCF-9659-9C55AA777CBF}" type="pres">
      <dgm:prSet presAssocID="{AC7EF588-ED3C-44DC-A5F7-CF22071E64C6}" presName="theInnerList" presStyleCnt="0"/>
      <dgm:spPr/>
    </dgm:pt>
    <dgm:pt modelId="{134BEA32-B5B6-41AE-8255-CC643ACC8E74}" type="pres">
      <dgm:prSet presAssocID="{27FDAB19-7F58-4C3D-9845-53ABB19E5F70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524AF-BD26-4502-B24A-3B68833102AA}" type="pres">
      <dgm:prSet presAssocID="{AC7EF588-ED3C-44DC-A5F7-CF22071E64C6}" presName="aSpace" presStyleCnt="0"/>
      <dgm:spPr/>
    </dgm:pt>
    <dgm:pt modelId="{26A20C4B-6DF4-4670-87DF-1BAD6E607AB5}" type="pres">
      <dgm:prSet presAssocID="{C605B703-8D68-4988-9E51-5B88BCEEE26D}" presName="compNode" presStyleCnt="0"/>
      <dgm:spPr/>
    </dgm:pt>
    <dgm:pt modelId="{9AB56490-001B-4D7B-9D8C-25A24F2BC844}" type="pres">
      <dgm:prSet presAssocID="{C605B703-8D68-4988-9E51-5B88BCEEE26D}" presName="aNode" presStyleLbl="bgShp" presStyleIdx="2" presStyleCnt="3"/>
      <dgm:spPr/>
      <dgm:t>
        <a:bodyPr/>
        <a:lstStyle/>
        <a:p>
          <a:endParaRPr lang="en-GB"/>
        </a:p>
      </dgm:t>
    </dgm:pt>
    <dgm:pt modelId="{CEFB8995-A7C4-47C2-954C-74CB0250AD21}" type="pres">
      <dgm:prSet presAssocID="{C605B703-8D68-4988-9E51-5B88BCEEE26D}" presName="textNode" presStyleLbl="bgShp" presStyleIdx="2" presStyleCnt="3"/>
      <dgm:spPr/>
      <dgm:t>
        <a:bodyPr/>
        <a:lstStyle/>
        <a:p>
          <a:endParaRPr lang="en-GB"/>
        </a:p>
      </dgm:t>
    </dgm:pt>
    <dgm:pt modelId="{278C7F83-6954-47BD-B009-B5792D9285C4}" type="pres">
      <dgm:prSet presAssocID="{C605B703-8D68-4988-9E51-5B88BCEEE26D}" presName="compChildNode" presStyleCnt="0"/>
      <dgm:spPr/>
    </dgm:pt>
    <dgm:pt modelId="{C3D39425-09F7-42CA-B5B3-2C8CF9FF92E5}" type="pres">
      <dgm:prSet presAssocID="{C605B703-8D68-4988-9E51-5B88BCEEE26D}" presName="theInnerList" presStyleCnt="0"/>
      <dgm:spPr/>
    </dgm:pt>
    <dgm:pt modelId="{46DD8D93-7EB4-4FF1-BC4C-0DF0FC844274}" type="pres">
      <dgm:prSet presAssocID="{11F8812F-36A6-4885-ACF2-3779A66866B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B125D-FE1D-4D94-AF33-1BAC819F01F1}" type="pres">
      <dgm:prSet presAssocID="{11F8812F-36A6-4885-ACF2-3779A66866BD}" presName="aSpace2" presStyleCnt="0"/>
      <dgm:spPr/>
    </dgm:pt>
    <dgm:pt modelId="{0A306E05-2009-4858-B28D-BC1151CA611E}" type="pres">
      <dgm:prSet presAssocID="{3AB91E0C-0F1D-4B4C-82A2-E98CDEF2BD52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87E4E4-1915-5048-A660-17C95CDB6220}" type="presOf" srcId="{57602CF6-F067-43B1-9AAE-861CE5C0304F}" destId="{7E5C0A53-B007-43F5-BA50-8C9F82AEC4BD}" srcOrd="0" destOrd="0" presId="urn:microsoft.com/office/officeart/2005/8/layout/lProcess2"/>
    <dgm:cxn modelId="{8C319C56-1033-E444-B75F-CE4EFC500D01}" type="presOf" srcId="{11F8812F-36A6-4885-ACF2-3779A66866BD}" destId="{46DD8D93-7EB4-4FF1-BC4C-0DF0FC844274}" srcOrd="0" destOrd="0" presId="urn:microsoft.com/office/officeart/2005/8/layout/lProcess2"/>
    <dgm:cxn modelId="{EAFF9F8B-5A79-2F4A-AC5B-6250EFCFB2AC}" type="presOf" srcId="{7E23F143-6F97-49E3-818F-F1FBC578FE2D}" destId="{508423F0-73DC-41AD-9EB5-ED103A8D4B79}" srcOrd="0" destOrd="0" presId="urn:microsoft.com/office/officeart/2005/8/layout/lProcess2"/>
    <dgm:cxn modelId="{D8B38077-F689-4FF1-94F2-93AC9BE9E3AF}" srcId="{BC24B5DA-9B60-4D41-B63D-9A419CC35141}" destId="{51373485-89A5-45CF-8374-C2D57A8080E8}" srcOrd="1" destOrd="0" parTransId="{B303D024-BDAD-45B6-A09E-FE5FC0C12CFE}" sibTransId="{76E269D4-8BF0-4185-B230-312C3725D9FC}"/>
    <dgm:cxn modelId="{E475700D-58D5-4227-8249-9CB36CD87730}" srcId="{BC24B5DA-9B60-4D41-B63D-9A419CC35141}" destId="{7E23F143-6F97-49E3-818F-F1FBC578FE2D}" srcOrd="0" destOrd="0" parTransId="{6CAB6FCB-957B-4CBE-AF29-D6A3BFDD6F7C}" sibTransId="{39A78DB3-F340-4434-B5C3-64A61BBFB00E}"/>
    <dgm:cxn modelId="{C2750C28-5ACB-4F47-AFB7-CFBED1785393}" srcId="{AC7EF588-ED3C-44DC-A5F7-CF22071E64C6}" destId="{27FDAB19-7F58-4C3D-9845-53ABB19E5F70}" srcOrd="0" destOrd="0" parTransId="{07A52A2C-73B9-4940-935C-B7DBBBA7C9B4}" sibTransId="{3D2E89DF-9508-4EB7-88D7-16C308390160}"/>
    <dgm:cxn modelId="{23079295-0CEB-0942-BFC5-A5A7A2BC284C}" type="presOf" srcId="{C605B703-8D68-4988-9E51-5B88BCEEE26D}" destId="{CEFB8995-A7C4-47C2-954C-74CB0250AD21}" srcOrd="1" destOrd="0" presId="urn:microsoft.com/office/officeart/2005/8/layout/lProcess2"/>
    <dgm:cxn modelId="{F303A84B-6289-F446-BAE8-F1F721522529}" type="presOf" srcId="{C605B703-8D68-4988-9E51-5B88BCEEE26D}" destId="{9AB56490-001B-4D7B-9D8C-25A24F2BC844}" srcOrd="0" destOrd="0" presId="urn:microsoft.com/office/officeart/2005/8/layout/lProcess2"/>
    <dgm:cxn modelId="{99565299-79DF-414A-9BFF-755D383D6759}" type="presOf" srcId="{3AB91E0C-0F1D-4B4C-82A2-E98CDEF2BD52}" destId="{0A306E05-2009-4858-B28D-BC1151CA611E}" srcOrd="0" destOrd="0" presId="urn:microsoft.com/office/officeart/2005/8/layout/lProcess2"/>
    <dgm:cxn modelId="{682DF20B-36B1-4EC4-8941-7DD4C773FB4B}" srcId="{C605B703-8D68-4988-9E51-5B88BCEEE26D}" destId="{3AB91E0C-0F1D-4B4C-82A2-E98CDEF2BD52}" srcOrd="1" destOrd="0" parTransId="{79EB72BB-8C8E-4DF9-A739-2CF2D5117C0E}" sibTransId="{374D22D7-DA1C-481B-8F69-728EA92AF9C7}"/>
    <dgm:cxn modelId="{EEBAFD06-8CB6-7D46-9119-70C18F80F540}" type="presOf" srcId="{BC24B5DA-9B60-4D41-B63D-9A419CC35141}" destId="{68E78C24-B06B-4D0B-A166-1F02170F042E}" srcOrd="1" destOrd="0" presId="urn:microsoft.com/office/officeart/2005/8/layout/lProcess2"/>
    <dgm:cxn modelId="{C542A42A-EDCF-4871-A6A0-7919D4438789}" srcId="{57602CF6-F067-43B1-9AAE-861CE5C0304F}" destId="{BC24B5DA-9B60-4D41-B63D-9A419CC35141}" srcOrd="0" destOrd="0" parTransId="{EC3B3252-A503-4B3A-8CCF-343FBC334F3C}" sibTransId="{2A6423F6-C058-4678-9A2E-6B63D9290DBA}"/>
    <dgm:cxn modelId="{8601A673-AB16-5946-A75A-DC30883DF95E}" type="presOf" srcId="{AC7EF588-ED3C-44DC-A5F7-CF22071E64C6}" destId="{8E92884D-C4B4-4069-B893-582991B56C3E}" srcOrd="0" destOrd="0" presId="urn:microsoft.com/office/officeart/2005/8/layout/lProcess2"/>
    <dgm:cxn modelId="{8F8B80F7-34DB-4DF8-8287-699252E2B3A0}" srcId="{C605B703-8D68-4988-9E51-5B88BCEEE26D}" destId="{11F8812F-36A6-4885-ACF2-3779A66866BD}" srcOrd="0" destOrd="0" parTransId="{B3886C4D-6160-4431-A3DC-70DDD7AF501F}" sibTransId="{C9727AC3-255A-40CA-9202-B05E6455B481}"/>
    <dgm:cxn modelId="{A3E4C02C-2860-3641-8F75-EFD1DCE4CC20}" type="presOf" srcId="{BC24B5DA-9B60-4D41-B63D-9A419CC35141}" destId="{A49E3A39-7ED9-455A-9A35-68DCD1583077}" srcOrd="0" destOrd="0" presId="urn:microsoft.com/office/officeart/2005/8/layout/lProcess2"/>
    <dgm:cxn modelId="{8950292F-A508-5044-AC7B-627D23908AB5}" type="presOf" srcId="{51373485-89A5-45CF-8374-C2D57A8080E8}" destId="{54208BF9-7088-40F8-98AA-BA40DF47E2A2}" srcOrd="0" destOrd="0" presId="urn:microsoft.com/office/officeart/2005/8/layout/lProcess2"/>
    <dgm:cxn modelId="{C3ADB100-73ED-47F7-8240-FDEAEFDBCEF2}" srcId="{57602CF6-F067-43B1-9AAE-861CE5C0304F}" destId="{AC7EF588-ED3C-44DC-A5F7-CF22071E64C6}" srcOrd="1" destOrd="0" parTransId="{1949ADF6-7EE9-4D93-91AD-3EACA7076B04}" sibTransId="{1A73D839-3AEA-4FEC-8497-7A9ABE0102FD}"/>
    <dgm:cxn modelId="{AE7669DD-CECB-884E-9666-4DE2CCE75F2B}" type="presOf" srcId="{AC7EF588-ED3C-44DC-A5F7-CF22071E64C6}" destId="{7A57420A-A6C5-4FCE-9758-2C88631D47FE}" srcOrd="1" destOrd="0" presId="urn:microsoft.com/office/officeart/2005/8/layout/lProcess2"/>
    <dgm:cxn modelId="{E099CF96-BE85-4D17-902A-EA9119C1FE7E}" srcId="{57602CF6-F067-43B1-9AAE-861CE5C0304F}" destId="{C605B703-8D68-4988-9E51-5B88BCEEE26D}" srcOrd="2" destOrd="0" parTransId="{16819D4A-1334-4C7A-810E-5C6913ED17DB}" sibTransId="{7C663846-2CFA-47BE-AE2C-FF579163A462}"/>
    <dgm:cxn modelId="{3EFF7B4B-8233-3145-BD62-E275BAA9DB7D}" type="presOf" srcId="{27FDAB19-7F58-4C3D-9845-53ABB19E5F70}" destId="{134BEA32-B5B6-41AE-8255-CC643ACC8E74}" srcOrd="0" destOrd="0" presId="urn:microsoft.com/office/officeart/2005/8/layout/lProcess2"/>
    <dgm:cxn modelId="{C0A5B9F3-DA85-FE4C-B247-4A5597D9CBC9}" type="presParOf" srcId="{7E5C0A53-B007-43F5-BA50-8C9F82AEC4BD}" destId="{A07172DA-8E7F-4E22-BBCB-DCEABD185BBD}" srcOrd="0" destOrd="0" presId="urn:microsoft.com/office/officeart/2005/8/layout/lProcess2"/>
    <dgm:cxn modelId="{5E146906-2B7F-234B-9DC6-3682914717B1}" type="presParOf" srcId="{A07172DA-8E7F-4E22-BBCB-DCEABD185BBD}" destId="{A49E3A39-7ED9-455A-9A35-68DCD1583077}" srcOrd="0" destOrd="0" presId="urn:microsoft.com/office/officeart/2005/8/layout/lProcess2"/>
    <dgm:cxn modelId="{9D640387-F1D5-AD4D-AE2C-8724C8034F97}" type="presParOf" srcId="{A07172DA-8E7F-4E22-BBCB-DCEABD185BBD}" destId="{68E78C24-B06B-4D0B-A166-1F02170F042E}" srcOrd="1" destOrd="0" presId="urn:microsoft.com/office/officeart/2005/8/layout/lProcess2"/>
    <dgm:cxn modelId="{62816CB0-74EE-8F4B-A12A-64FAC7D0965C}" type="presParOf" srcId="{A07172DA-8E7F-4E22-BBCB-DCEABD185BBD}" destId="{3BCF8444-22F1-4FF1-B921-597EC90173E5}" srcOrd="2" destOrd="0" presId="urn:microsoft.com/office/officeart/2005/8/layout/lProcess2"/>
    <dgm:cxn modelId="{DB4B3AC5-617B-4E4D-A693-9D02C7FF77B2}" type="presParOf" srcId="{3BCF8444-22F1-4FF1-B921-597EC90173E5}" destId="{E3BDB5D2-415E-41C4-BD1B-D83A52E7B81C}" srcOrd="0" destOrd="0" presId="urn:microsoft.com/office/officeart/2005/8/layout/lProcess2"/>
    <dgm:cxn modelId="{775855B0-09EA-044E-A33F-417E91C34825}" type="presParOf" srcId="{E3BDB5D2-415E-41C4-BD1B-D83A52E7B81C}" destId="{508423F0-73DC-41AD-9EB5-ED103A8D4B79}" srcOrd="0" destOrd="0" presId="urn:microsoft.com/office/officeart/2005/8/layout/lProcess2"/>
    <dgm:cxn modelId="{EEC6A69A-C792-7649-89A4-BAA84E7595C7}" type="presParOf" srcId="{E3BDB5D2-415E-41C4-BD1B-D83A52E7B81C}" destId="{959D570C-94AB-4545-921A-02CC6C03861C}" srcOrd="1" destOrd="0" presId="urn:microsoft.com/office/officeart/2005/8/layout/lProcess2"/>
    <dgm:cxn modelId="{FDD10C56-154A-B24A-A69E-D491DBB06C92}" type="presParOf" srcId="{E3BDB5D2-415E-41C4-BD1B-D83A52E7B81C}" destId="{54208BF9-7088-40F8-98AA-BA40DF47E2A2}" srcOrd="2" destOrd="0" presId="urn:microsoft.com/office/officeart/2005/8/layout/lProcess2"/>
    <dgm:cxn modelId="{C667EA70-BCFE-2A4A-9BEE-48A074F38C4E}" type="presParOf" srcId="{7E5C0A53-B007-43F5-BA50-8C9F82AEC4BD}" destId="{A91AE0E5-2974-488C-AD02-C27B5FE07461}" srcOrd="1" destOrd="0" presId="urn:microsoft.com/office/officeart/2005/8/layout/lProcess2"/>
    <dgm:cxn modelId="{0F9A417E-1B24-214E-A42A-366BDC888AB4}" type="presParOf" srcId="{7E5C0A53-B007-43F5-BA50-8C9F82AEC4BD}" destId="{99A69295-3C1B-4D47-82C2-924C0CCF6A3E}" srcOrd="2" destOrd="0" presId="urn:microsoft.com/office/officeart/2005/8/layout/lProcess2"/>
    <dgm:cxn modelId="{160B3C3E-3D3A-EF4B-8132-BCFD3FF27654}" type="presParOf" srcId="{99A69295-3C1B-4D47-82C2-924C0CCF6A3E}" destId="{8E92884D-C4B4-4069-B893-582991B56C3E}" srcOrd="0" destOrd="0" presId="urn:microsoft.com/office/officeart/2005/8/layout/lProcess2"/>
    <dgm:cxn modelId="{EA5D151D-AE5B-BD4E-B065-F08F7C8C7988}" type="presParOf" srcId="{99A69295-3C1B-4D47-82C2-924C0CCF6A3E}" destId="{7A57420A-A6C5-4FCE-9758-2C88631D47FE}" srcOrd="1" destOrd="0" presId="urn:microsoft.com/office/officeart/2005/8/layout/lProcess2"/>
    <dgm:cxn modelId="{C380CD26-DDA6-BE4A-B0C2-707526AE76AE}" type="presParOf" srcId="{99A69295-3C1B-4D47-82C2-924C0CCF6A3E}" destId="{D47F0AB4-78A3-4334-80D5-6354967294C2}" srcOrd="2" destOrd="0" presId="urn:microsoft.com/office/officeart/2005/8/layout/lProcess2"/>
    <dgm:cxn modelId="{32BDAD9A-1658-1143-BA00-60D628A26328}" type="presParOf" srcId="{D47F0AB4-78A3-4334-80D5-6354967294C2}" destId="{EC85EB3E-A067-4BCF-9659-9C55AA777CBF}" srcOrd="0" destOrd="0" presId="urn:microsoft.com/office/officeart/2005/8/layout/lProcess2"/>
    <dgm:cxn modelId="{D940C0F2-2354-3E4B-BB4C-1E034CFB5F92}" type="presParOf" srcId="{EC85EB3E-A067-4BCF-9659-9C55AA777CBF}" destId="{134BEA32-B5B6-41AE-8255-CC643ACC8E74}" srcOrd="0" destOrd="0" presId="urn:microsoft.com/office/officeart/2005/8/layout/lProcess2"/>
    <dgm:cxn modelId="{E46F504A-F5D3-C94E-A969-819DDAE0B806}" type="presParOf" srcId="{7E5C0A53-B007-43F5-BA50-8C9F82AEC4BD}" destId="{A2E524AF-BD26-4502-B24A-3B68833102AA}" srcOrd="3" destOrd="0" presId="urn:microsoft.com/office/officeart/2005/8/layout/lProcess2"/>
    <dgm:cxn modelId="{21D0EA55-4163-D54B-AF13-4F2D295A953F}" type="presParOf" srcId="{7E5C0A53-B007-43F5-BA50-8C9F82AEC4BD}" destId="{26A20C4B-6DF4-4670-87DF-1BAD6E607AB5}" srcOrd="4" destOrd="0" presId="urn:microsoft.com/office/officeart/2005/8/layout/lProcess2"/>
    <dgm:cxn modelId="{0A3D33FE-D886-144A-BA1F-6D5A4C70FECE}" type="presParOf" srcId="{26A20C4B-6DF4-4670-87DF-1BAD6E607AB5}" destId="{9AB56490-001B-4D7B-9D8C-25A24F2BC844}" srcOrd="0" destOrd="0" presId="urn:microsoft.com/office/officeart/2005/8/layout/lProcess2"/>
    <dgm:cxn modelId="{B076B7FB-3F61-3741-A0FB-D5F0CF07844A}" type="presParOf" srcId="{26A20C4B-6DF4-4670-87DF-1BAD6E607AB5}" destId="{CEFB8995-A7C4-47C2-954C-74CB0250AD21}" srcOrd="1" destOrd="0" presId="urn:microsoft.com/office/officeart/2005/8/layout/lProcess2"/>
    <dgm:cxn modelId="{AAC3635F-0630-954C-BA59-1A676821E119}" type="presParOf" srcId="{26A20C4B-6DF4-4670-87DF-1BAD6E607AB5}" destId="{278C7F83-6954-47BD-B009-B5792D9285C4}" srcOrd="2" destOrd="0" presId="urn:microsoft.com/office/officeart/2005/8/layout/lProcess2"/>
    <dgm:cxn modelId="{347E29E3-7D67-784A-823D-D3F46E95835D}" type="presParOf" srcId="{278C7F83-6954-47BD-B009-B5792D9285C4}" destId="{C3D39425-09F7-42CA-B5B3-2C8CF9FF92E5}" srcOrd="0" destOrd="0" presId="urn:microsoft.com/office/officeart/2005/8/layout/lProcess2"/>
    <dgm:cxn modelId="{72A3FB4F-86F3-6641-A520-99BF90E73739}" type="presParOf" srcId="{C3D39425-09F7-42CA-B5B3-2C8CF9FF92E5}" destId="{46DD8D93-7EB4-4FF1-BC4C-0DF0FC844274}" srcOrd="0" destOrd="0" presId="urn:microsoft.com/office/officeart/2005/8/layout/lProcess2"/>
    <dgm:cxn modelId="{A842BB38-D1B5-EB4A-B694-1A8E799B86AE}" type="presParOf" srcId="{C3D39425-09F7-42CA-B5B3-2C8CF9FF92E5}" destId="{2FAB125D-FE1D-4D94-AF33-1BAC819F01F1}" srcOrd="1" destOrd="0" presId="urn:microsoft.com/office/officeart/2005/8/layout/lProcess2"/>
    <dgm:cxn modelId="{1DC05A07-4FB7-E546-B97A-337EB585C34E}" type="presParOf" srcId="{C3D39425-09F7-42CA-B5B3-2C8CF9FF92E5}" destId="{0A306E05-2009-4858-B28D-BC1151CA611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E3A39-7ED9-455A-9A35-68DCD1583077}">
      <dsp:nvSpPr>
        <dsp:cNvPr id="0" name=""/>
        <dsp:cNvSpPr/>
      </dsp:nvSpPr>
      <dsp:spPr>
        <a:xfrm>
          <a:off x="815" y="0"/>
          <a:ext cx="2120692" cy="416488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/>
            <a:t>Differentiators</a:t>
          </a:r>
        </a:p>
      </dsp:txBody>
      <dsp:txXfrm>
        <a:off x="815" y="0"/>
        <a:ext cx="2120692" cy="1249464"/>
      </dsp:txXfrm>
    </dsp:sp>
    <dsp:sp modelId="{508423F0-73DC-41AD-9EB5-ED103A8D4B79}">
      <dsp:nvSpPr>
        <dsp:cNvPr id="0" name=""/>
        <dsp:cNvSpPr/>
      </dsp:nvSpPr>
      <dsp:spPr>
        <a:xfrm>
          <a:off x="212884" y="1250684"/>
          <a:ext cx="1696554" cy="12557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Participation</a:t>
          </a:r>
        </a:p>
      </dsp:txBody>
      <dsp:txXfrm>
        <a:off x="249664" y="1287464"/>
        <a:ext cx="1622994" cy="1182208"/>
      </dsp:txXfrm>
    </dsp:sp>
    <dsp:sp modelId="{54208BF9-7088-40F8-98AA-BA40DF47E2A2}">
      <dsp:nvSpPr>
        <dsp:cNvPr id="0" name=""/>
        <dsp:cNvSpPr/>
      </dsp:nvSpPr>
      <dsp:spPr>
        <a:xfrm>
          <a:off x="212884" y="2699648"/>
          <a:ext cx="1696554" cy="1255768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Sustainability</a:t>
          </a:r>
        </a:p>
      </dsp:txBody>
      <dsp:txXfrm>
        <a:off x="249664" y="2736428"/>
        <a:ext cx="1622994" cy="1182208"/>
      </dsp:txXfrm>
    </dsp:sp>
    <dsp:sp modelId="{8E92884D-C4B4-4069-B893-582991B56C3E}">
      <dsp:nvSpPr>
        <dsp:cNvPr id="0" name=""/>
        <dsp:cNvSpPr/>
      </dsp:nvSpPr>
      <dsp:spPr>
        <a:xfrm>
          <a:off x="2280560" y="0"/>
          <a:ext cx="2120692" cy="416488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/>
            <a:t>Identity</a:t>
          </a:r>
        </a:p>
      </dsp:txBody>
      <dsp:txXfrm>
        <a:off x="2280560" y="0"/>
        <a:ext cx="2120692" cy="1249464"/>
      </dsp:txXfrm>
    </dsp:sp>
    <dsp:sp modelId="{134BEA32-B5B6-41AE-8255-CC643ACC8E74}">
      <dsp:nvSpPr>
        <dsp:cNvPr id="0" name=""/>
        <dsp:cNvSpPr/>
      </dsp:nvSpPr>
      <dsp:spPr>
        <a:xfrm>
          <a:off x="2492629" y="1249464"/>
          <a:ext cx="1696554" cy="2707173"/>
        </a:xfrm>
        <a:prstGeom prst="roundRect">
          <a:avLst>
            <a:gd name="adj" fmla="val 10000"/>
          </a:avLst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Identity</a:t>
          </a:r>
        </a:p>
      </dsp:txBody>
      <dsp:txXfrm>
        <a:off x="2542319" y="1299154"/>
        <a:ext cx="1597174" cy="2607793"/>
      </dsp:txXfrm>
    </dsp:sp>
    <dsp:sp modelId="{9AB56490-001B-4D7B-9D8C-25A24F2BC844}">
      <dsp:nvSpPr>
        <dsp:cNvPr id="0" name=""/>
        <dsp:cNvSpPr/>
      </dsp:nvSpPr>
      <dsp:spPr>
        <a:xfrm>
          <a:off x="4560305" y="0"/>
          <a:ext cx="2120692" cy="416488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/>
            <a:t>Inhibitors / Facilitators</a:t>
          </a:r>
        </a:p>
      </dsp:txBody>
      <dsp:txXfrm>
        <a:off x="4560305" y="0"/>
        <a:ext cx="2120692" cy="1249464"/>
      </dsp:txXfrm>
    </dsp:sp>
    <dsp:sp modelId="{46DD8D93-7EB4-4FF1-BC4C-0DF0FC844274}">
      <dsp:nvSpPr>
        <dsp:cNvPr id="0" name=""/>
        <dsp:cNvSpPr/>
      </dsp:nvSpPr>
      <dsp:spPr>
        <a:xfrm>
          <a:off x="4772374" y="1250684"/>
          <a:ext cx="1696554" cy="1255768"/>
        </a:xfrm>
        <a:prstGeom prst="roundRect">
          <a:avLst>
            <a:gd name="adj" fmla="val 10000"/>
          </a:avLst>
        </a:prstGeom>
        <a:solidFill>
          <a:schemeClr val="accent3">
            <a:hueOff val="8437700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Legal Frameworks</a:t>
          </a:r>
        </a:p>
      </dsp:txBody>
      <dsp:txXfrm>
        <a:off x="4809154" y="1287464"/>
        <a:ext cx="1622994" cy="1182208"/>
      </dsp:txXfrm>
    </dsp:sp>
    <dsp:sp modelId="{0A306E05-2009-4858-B28D-BC1151CA611E}">
      <dsp:nvSpPr>
        <dsp:cNvPr id="0" name=""/>
        <dsp:cNvSpPr/>
      </dsp:nvSpPr>
      <dsp:spPr>
        <a:xfrm>
          <a:off x="4772374" y="2699648"/>
          <a:ext cx="1696554" cy="1255768"/>
        </a:xfrm>
        <a:prstGeom prst="roundRect">
          <a:avLst>
            <a:gd name="adj" fmla="val 10000"/>
          </a:avLst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/>
            <a:t>Capital</a:t>
          </a:r>
        </a:p>
      </dsp:txBody>
      <dsp:txXfrm>
        <a:off x="4809154" y="2736428"/>
        <a:ext cx="1622994" cy="1182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BD280-E4AE-604D-B4CD-A43AC517180C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D668C-4355-544E-BAEF-A23CF4C4E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74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5ABFA-80D9-1348-9A41-0F46AD75731A}" type="datetimeFigureOut">
              <a:rPr lang="en-US" smtClean="0"/>
              <a:t>17/09/2014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0F1DD-4E7A-1F4D-959A-2B9A3EE67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6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CA" b="0" dirty="0" smtClean="0">
              <a:effectLst/>
            </a:endParaRPr>
          </a:p>
          <a:p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35FF0-44C9-4B7F-9A8F-F06F5A43A1F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483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0F1DD-4E7A-1F4D-959A-2B9A3EE675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2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0F1DD-4E7A-1F4D-959A-2B9A3EE675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5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0F1DD-4E7A-1F4D-959A-2B9A3EE675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6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0F1DD-4E7A-1F4D-959A-2B9A3EE675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5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EB9E4B-2FAC-D448-8D82-B3A5E1D116D2}" type="slidenum">
              <a:rPr lang="en-GB" sz="1200"/>
              <a:pPr eaLnBrk="1" hangingPunct="1"/>
              <a:t>26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farm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308104"/>
            <a:ext cx="5111750" cy="4691063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308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add text</a:t>
            </a:r>
          </a:p>
        </p:txBody>
      </p:sp>
      <p:pic>
        <p:nvPicPr>
          <p:cNvPr id="9" name="Picture 8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pic>
        <p:nvPicPr>
          <p:cNvPr id="8" name="Picture 7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lingual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5140" y="1355223"/>
            <a:ext cx="2649702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English text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57563" y="1355223"/>
            <a:ext cx="2552783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French text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153067" y="1355223"/>
            <a:ext cx="2552783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Spanish text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35158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34505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235158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34505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3235158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034505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8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90315"/>
            <a:ext cx="5486400" cy="35311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1307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5274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3445BE3-96F0-C946-80F2-9F170A67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5127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op title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8842" y="6220795"/>
            <a:ext cx="2885907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8842" y="6220795"/>
            <a:ext cx="2885907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5908842" y="6220795"/>
            <a:ext cx="2885907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2C7398-7152-4CAC-9C1C-A727DB9E08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6236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2C7398-7152-4CAC-9C1C-A727DB9E08E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31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op title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8842" y="6220795"/>
            <a:ext cx="2885907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op text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76173" y="6290466"/>
            <a:ext cx="1418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 err="1" smtClean="0">
                <a:solidFill>
                  <a:srgbClr val="8E0B56"/>
                </a:solidFill>
                <a:latin typeface="Arial"/>
                <a:cs typeface="Arial"/>
              </a:rPr>
              <a:t>www.ica.coop</a:t>
            </a:r>
            <a:endParaRPr lang="en-US" sz="1600" b="1" i="0" dirty="0">
              <a:solidFill>
                <a:srgbClr val="8E0B56"/>
              </a:solidFill>
              <a:latin typeface="Arial"/>
              <a:cs typeface="Arial"/>
            </a:endParaRPr>
          </a:p>
        </p:txBody>
      </p:sp>
      <p:pic>
        <p:nvPicPr>
          <p:cNvPr id="11" name="Picture 10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58788" y="1317625"/>
            <a:ext cx="8236021" cy="4757779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5207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op form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4155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op farm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form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41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op footba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op festiv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op seasca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op_liv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op citysca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308104"/>
            <a:ext cx="5111750" cy="4691063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308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add text</a:t>
            </a:r>
          </a:p>
        </p:txBody>
      </p:sp>
      <p:pic>
        <p:nvPicPr>
          <p:cNvPr id="9" name="Picture 8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ilingual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5140" y="1355223"/>
            <a:ext cx="2649702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English text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57563" y="1355223"/>
            <a:ext cx="2552783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French text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153067" y="1355223"/>
            <a:ext cx="2552783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Spanish text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35158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34505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90315"/>
            <a:ext cx="5486400" cy="35311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1307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5274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5127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op title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908842" y="6220795"/>
            <a:ext cx="2885907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footba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op text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276173" y="6290466"/>
            <a:ext cx="1418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 err="1" smtClean="0">
                <a:solidFill>
                  <a:srgbClr val="8E0B56"/>
                </a:solidFill>
                <a:latin typeface="Arial"/>
                <a:cs typeface="Arial"/>
              </a:rPr>
              <a:t>www.ica.coop</a:t>
            </a:r>
            <a:endParaRPr lang="en-US" sz="1600" b="1" i="0" dirty="0">
              <a:solidFill>
                <a:srgbClr val="8E0B56"/>
              </a:solidFill>
              <a:latin typeface="Arial"/>
              <a:cs typeface="Arial"/>
            </a:endParaRPr>
          </a:p>
        </p:txBody>
      </p:sp>
      <p:pic>
        <p:nvPicPr>
          <p:cNvPr id="11" name="Picture 10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58788" y="1317625"/>
            <a:ext cx="8236021" cy="4757779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52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op form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41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op farm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op footba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op festiv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op seasca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op_liv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op citysca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308104"/>
            <a:ext cx="5111750" cy="4691063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308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add text</a:t>
            </a:r>
          </a:p>
        </p:txBody>
      </p:sp>
      <p:pic>
        <p:nvPicPr>
          <p:cNvPr id="9" name="Picture 8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festiv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ilingual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5140" y="1355223"/>
            <a:ext cx="2649702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English text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57563" y="1355223"/>
            <a:ext cx="2552783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French text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153067" y="1355223"/>
            <a:ext cx="2552783" cy="465388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 dirty="0" smtClean="0"/>
              <a:t>Click to Spanish text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235158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034505" y="1355223"/>
            <a:ext cx="0" cy="46538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90315"/>
            <a:ext cx="5486400" cy="35311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1307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pic>
        <p:nvPicPr>
          <p:cNvPr id="9" name="Picture 8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457200" y="274638"/>
            <a:ext cx="8229600" cy="5274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51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6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seasca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_liv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cityscap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75856" y="4302222"/>
            <a:ext cx="5423644" cy="470556"/>
          </a:xfrm>
        </p:spPr>
        <p:txBody>
          <a:bodyPr lIns="0" tIns="0" rIns="0" bIns="0" anchor="t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4302222"/>
            <a:ext cx="2423528" cy="222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400" b="1"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Arial"/>
                <a:cs typeface="Arial"/>
              </a:defRPr>
            </a:lvl2pPr>
            <a:lvl3pPr marL="914400" indent="0">
              <a:buFontTx/>
              <a:buNone/>
              <a:defRPr sz="1400">
                <a:latin typeface="Arial"/>
                <a:cs typeface="Arial"/>
              </a:defRPr>
            </a:lvl3pPr>
            <a:lvl4pPr marL="1371600" indent="0">
              <a:buFontTx/>
              <a:buNone/>
              <a:defRPr sz="1400">
                <a:latin typeface="Arial"/>
                <a:cs typeface="Arial"/>
              </a:defRPr>
            </a:lvl4pPr>
            <a:lvl5pPr marL="1828800" indent="0">
              <a:buFontTx/>
              <a:buNone/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add author name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>
          <a:xfrm>
            <a:off x="517525" y="6270750"/>
            <a:ext cx="2025220" cy="2357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21" name="Picture 20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7525" y="4531896"/>
            <a:ext cx="2424113" cy="240882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author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08948" y="393700"/>
            <a:ext cx="5290552" cy="348247"/>
          </a:xfrm>
        </p:spPr>
        <p:txBody>
          <a:bodyPr lIns="0" tIns="0" rIns="0" bIns="0">
            <a:noAutofit/>
          </a:bodyPr>
          <a:lstStyle>
            <a:lvl1pPr marL="0" indent="0" algn="r"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 dirty="0" smtClean="0"/>
              <a:t>Click to add brand language</a:t>
            </a:r>
            <a:endParaRPr lang="en-US" dirty="0"/>
          </a:p>
        </p:txBody>
      </p:sp>
      <p:pic>
        <p:nvPicPr>
          <p:cNvPr id="9" name="Picture 8" descr="ICA_TxtBelow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  <p:pic>
        <p:nvPicPr>
          <p:cNvPr id="13" name="Picture 12" descr="ICA_TxtBelow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4" y="240613"/>
            <a:ext cx="2364945" cy="157440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064256" y="6220795"/>
            <a:ext cx="1730493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A75C80"/>
                </a:solidFill>
              </a:rPr>
              <a:t>www.ica.coop</a:t>
            </a:r>
            <a:endParaRPr lang="en-US" sz="2000" b="1" dirty="0">
              <a:solidFill>
                <a:srgbClr val="A75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op text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76173" y="6290466"/>
            <a:ext cx="1418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 err="1" smtClean="0">
                <a:solidFill>
                  <a:srgbClr val="8E0B56"/>
                </a:solidFill>
                <a:latin typeface="Arial"/>
                <a:cs typeface="Arial"/>
              </a:rPr>
              <a:t>www.ica.coop</a:t>
            </a:r>
            <a:endParaRPr lang="en-US" sz="1600" b="1" i="0" dirty="0">
              <a:solidFill>
                <a:srgbClr val="8E0B56"/>
              </a:solidFill>
              <a:latin typeface="Arial"/>
              <a:cs typeface="Arial"/>
            </a:endParaRPr>
          </a:p>
        </p:txBody>
      </p:sp>
      <p:pic>
        <p:nvPicPr>
          <p:cNvPr id="11" name="Picture 10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58788" y="1317625"/>
            <a:ext cx="8236021" cy="4757779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76173" y="6290466"/>
            <a:ext cx="1418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 err="1" smtClean="0">
                <a:solidFill>
                  <a:srgbClr val="8E0B56"/>
                </a:solidFill>
                <a:latin typeface="Arial"/>
                <a:cs typeface="Arial"/>
              </a:rPr>
              <a:t>www.ica.coop</a:t>
            </a:r>
            <a:endParaRPr lang="en-US" sz="1600" b="1" i="0" dirty="0">
              <a:solidFill>
                <a:srgbClr val="8E0B56"/>
              </a:solidFill>
              <a:latin typeface="Arial"/>
              <a:cs typeface="Arial"/>
            </a:endParaRPr>
          </a:p>
        </p:txBody>
      </p:sp>
      <p:pic>
        <p:nvPicPr>
          <p:cNvPr id="8" name="Picture 7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276173" y="6290466"/>
            <a:ext cx="1418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i="0" dirty="0" err="1" smtClean="0">
                <a:solidFill>
                  <a:srgbClr val="8E0B56"/>
                </a:solidFill>
                <a:latin typeface="Arial"/>
                <a:cs typeface="Arial"/>
              </a:rPr>
              <a:t>www.ica.coop</a:t>
            </a:r>
            <a:endParaRPr lang="en-US" sz="1600" b="1" i="0" dirty="0">
              <a:solidFill>
                <a:srgbClr val="8E0B56"/>
              </a:solidFill>
              <a:latin typeface="Arial"/>
              <a:cs typeface="Arial"/>
            </a:endParaRPr>
          </a:p>
        </p:txBody>
      </p:sp>
      <p:pic>
        <p:nvPicPr>
          <p:cNvPr id="12" name="Picture 11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add content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29354"/>
            <a:ext cx="2133600" cy="31432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0E7127-26A4-0F48-8521-B1FD111B7E3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65139" y="335688"/>
            <a:ext cx="8240711" cy="39086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  <p:pic>
        <p:nvPicPr>
          <p:cNvPr id="8" name="Picture 7" descr="ICA_Txtright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  <p:pic>
        <p:nvPicPr>
          <p:cNvPr id="10" name="Picture 9" descr="ICA_Txtright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" y="6240631"/>
            <a:ext cx="1711464" cy="4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8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691" r:id="rId29"/>
    <p:sldLayoutId id="2147483692" r:id="rId30"/>
    <p:sldLayoutId id="2147483693" r:id="rId31"/>
    <p:sldLayoutId id="2147483660" r:id="rId32"/>
    <p:sldLayoutId id="2147483667" r:id="rId33"/>
    <p:sldLayoutId id="2147483668" r:id="rId34"/>
    <p:sldLayoutId id="2147483669" r:id="rId35"/>
    <p:sldLayoutId id="2147483670" r:id="rId36"/>
    <p:sldLayoutId id="2147483671" r:id="rId37"/>
    <p:sldLayoutId id="2147483662" r:id="rId38"/>
    <p:sldLayoutId id="2147483663" r:id="rId39"/>
    <p:sldLayoutId id="2147483665" r:id="rId40"/>
    <p:sldLayoutId id="2147483664" r:id="rId41"/>
    <p:sldLayoutId id="2147483784" r:id="rId4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microsoft.com/office/2007/relationships/hdphoto" Target="../media/hdphoto1.wdp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eg"/><Relationship Id="rId3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4302222"/>
            <a:ext cx="5423644" cy="897816"/>
          </a:xfrm>
        </p:spPr>
        <p:txBody>
          <a:bodyPr/>
          <a:lstStyle/>
          <a:p>
            <a:r>
              <a:rPr lang="en-US" sz="2400" dirty="0" smtClean="0"/>
              <a:t>Blueprint for a Co-operative Decade</a:t>
            </a:r>
            <a:br>
              <a:rPr lang="en-US" sz="2400" dirty="0" smtClean="0"/>
            </a:br>
            <a:r>
              <a:rPr lang="en-US" sz="2000" dirty="0" smtClean="0"/>
              <a:t>International Co-operative Alliance</a:t>
            </a:r>
            <a:br>
              <a:rPr lang="en-US" sz="2000" dirty="0" smtClean="0"/>
            </a:br>
            <a:r>
              <a:rPr lang="en-US" sz="2000" dirty="0"/>
              <a:t>A</a:t>
            </a:r>
            <a:r>
              <a:rPr lang="en-US" sz="2000" dirty="0" smtClean="0"/>
              <a:t>sia &amp; Pacific Regional Assembly</a:t>
            </a:r>
            <a:br>
              <a:rPr lang="en-US" sz="2000" dirty="0" smtClean="0"/>
            </a:br>
            <a:r>
              <a:rPr lang="en-US" sz="2000" dirty="0" smtClean="0"/>
              <a:t>Bali, Indonesia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Charles Gould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</a:rPr>
              <a:t>Director-General</a:t>
            </a:r>
            <a:endParaRPr lang="en-US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385" y="6085710"/>
            <a:ext cx="1811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19 September 2014</a:t>
            </a:r>
            <a:endParaRPr lang="en-US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25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Database</a:t>
            </a:r>
            <a:endParaRPr lang="en-GB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1637254"/>
            <a:ext cx="5392738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432842"/>
            <a:ext cx="37988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4734467"/>
            <a:ext cx="42957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76967"/>
            <a:ext cx="2449512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World </a:t>
            </a:r>
            <a:r>
              <a:rPr lang="fr-BE" dirty="0" err="1"/>
              <a:t>Co-operative</a:t>
            </a:r>
            <a:r>
              <a:rPr lang="fr-BE" dirty="0"/>
              <a:t> Monitor</a:t>
            </a:r>
            <a:endParaRPr lang="en-GB" dirty="0"/>
          </a:p>
        </p:txBody>
      </p:sp>
      <p:pic>
        <p:nvPicPr>
          <p:cNvPr id="6" name="Segnaposto contenuto 6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3664" y="1854204"/>
            <a:ext cx="6044283" cy="4248000"/>
          </a:xfrm>
        </p:spPr>
      </p:pic>
      <p:pic>
        <p:nvPicPr>
          <p:cNvPr id="7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184275"/>
            <a:ext cx="67992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57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0" y="-104505"/>
            <a:ext cx="9333158" cy="6197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" y="6305823"/>
            <a:ext cx="343344" cy="507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6456" y="632309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000" b="1" dirty="0" smtClean="0"/>
              <a:t>www.ssg.coop</a:t>
            </a:r>
            <a:endParaRPr lang="en-CA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07" y="-343877"/>
            <a:ext cx="1207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“ </a:t>
            </a:r>
            <a:endParaRPr lang="en-CA" sz="30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296" y="3429000"/>
            <a:ext cx="8640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624" y="1082928"/>
            <a:ext cx="7056784" cy="4247317"/>
          </a:xfrm>
          <a:prstGeom prst="rect">
            <a:avLst/>
          </a:prstGeom>
          <a:solidFill>
            <a:schemeClr val="tx2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CA" sz="4000" dirty="0" smtClean="0">
                <a:solidFill>
                  <a:schemeClr val="bg1"/>
                </a:solidFill>
              </a:rPr>
              <a:t>co-operative</a:t>
            </a:r>
            <a:r>
              <a:rPr lang="en-CA" sz="4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sector needs to demonstrate convincingly that sustainability is in the </a:t>
            </a:r>
            <a:r>
              <a:rPr lang="en-CA" sz="4000" dirty="0" smtClean="0">
                <a:solidFill>
                  <a:schemeClr val="bg1"/>
                </a:solidFill>
              </a:rPr>
              <a:t>intrinsic nature</a:t>
            </a:r>
            <a:r>
              <a:rPr lang="en-CA" sz="4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of co-operatives</a:t>
            </a:r>
            <a:r>
              <a:rPr lang="en-CA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pPr algn="r"/>
            <a:r>
              <a:rPr lang="en-CA" sz="2800" dirty="0" smtClean="0">
                <a:solidFill>
                  <a:schemeClr val="bg1"/>
                </a:solidFill>
              </a:rPr>
              <a:t>– Blueprint for a Co-operative Decade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44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Sustainability Scan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5139" y="1317625"/>
            <a:ext cx="8490644" cy="4757779"/>
          </a:xfrm>
        </p:spPr>
        <p:txBody>
          <a:bodyPr numCol="2">
            <a:normAutofit/>
          </a:bodyPr>
          <a:lstStyle/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solidFill>
                <a:srgbClr val="8E0B56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solidFill>
                <a:srgbClr val="8E0B56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solidFill>
                <a:srgbClr val="8E0B56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solidFill>
                <a:srgbClr val="8E0B56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solidFill>
                <a:srgbClr val="8E0B56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solidFill>
                <a:srgbClr val="8E0B56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02514" y="1474692"/>
            <a:ext cx="5940100" cy="3864239"/>
            <a:chOff x="465139" y="2289985"/>
            <a:chExt cx="4299840" cy="30521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39" y="2289985"/>
              <a:ext cx="4299840" cy="1833165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8" b="13290"/>
            <a:stretch/>
          </p:blipFill>
          <p:spPr>
            <a:xfrm>
              <a:off x="465139" y="4123150"/>
              <a:ext cx="4299840" cy="121898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0735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ummit logo.png"/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268" b="-42268"/>
          <a:stretch/>
        </p:blipFill>
        <p:spPr>
          <a:xfrm>
            <a:off x="458788" y="1317625"/>
            <a:ext cx="8235950" cy="4757738"/>
          </a:xfrm>
        </p:spPr>
      </p:pic>
    </p:spTree>
    <p:extLst>
      <p:ext uri="{BB962C8B-B14F-4D97-AF65-F5344CB8AC3E}">
        <p14:creationId xmlns:p14="http://schemas.microsoft.com/office/powerpoint/2010/main" val="159702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United Nations International Year of Co-operatives</a:t>
            </a:r>
            <a:endParaRPr lang="en-GB" dirty="0"/>
          </a:p>
        </p:txBody>
      </p:sp>
      <p:pic>
        <p:nvPicPr>
          <p:cNvPr id="4" name="Content Placeholder 4" descr="IYC-LOGO-EN.jpg"/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1" r="-14246"/>
          <a:stretch/>
        </p:blipFill>
        <p:spPr>
          <a:xfrm>
            <a:off x="458788" y="1317625"/>
            <a:ext cx="8235950" cy="4757738"/>
          </a:xfrm>
        </p:spPr>
      </p:pic>
    </p:spTree>
    <p:extLst>
      <p:ext uri="{BB962C8B-B14F-4D97-AF65-F5344CB8AC3E}">
        <p14:creationId xmlns:p14="http://schemas.microsoft.com/office/powerpoint/2010/main" val="165217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39" y="123568"/>
            <a:ext cx="8240711" cy="602981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/>
              <a:t>Investigation of co-operative visual language around the world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t="40071" r="33995" b="15541"/>
          <a:stretch/>
        </p:blipFill>
        <p:spPr bwMode="auto">
          <a:xfrm>
            <a:off x="-531341" y="1317625"/>
            <a:ext cx="9119288" cy="486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47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 smtClean="0"/>
              <a:t>The Marque</a:t>
            </a:r>
            <a:endParaRPr lang="en-GB" sz="3200" dirty="0"/>
          </a:p>
        </p:txBody>
      </p:sp>
      <p:pic>
        <p:nvPicPr>
          <p:cNvPr id="4" name="Content Placeholder 3" descr="Coop marque.png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5" r="-6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449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 smtClean="0"/>
              <a:t>Key messages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t="24957" r="28981" b="20483"/>
          <a:stretch/>
        </p:blipFill>
        <p:spPr bwMode="auto">
          <a:xfrm>
            <a:off x="458788" y="1173893"/>
            <a:ext cx="8067373" cy="505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 smtClean="0"/>
              <a:t>Signature images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2331" r="22220" b="9967"/>
          <a:stretch/>
        </p:blipFill>
        <p:spPr bwMode="auto">
          <a:xfrm>
            <a:off x="-24714" y="1062682"/>
            <a:ext cx="9168714" cy="568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29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65139" y="1303683"/>
            <a:ext cx="4342476" cy="923330"/>
          </a:xfrm>
          <a:prstGeom prst="rect">
            <a:avLst/>
          </a:prstGeom>
        </p:spPr>
        <p:txBody>
          <a:bodyPr wrap="square" lIns="180000" tIns="0" rIns="180000" bIns="0">
            <a:spAutoFit/>
          </a:bodyPr>
          <a:lstStyle/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Co-operatives are a proven</a:t>
            </a:r>
          </a:p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self-help model in good and</a:t>
            </a:r>
          </a:p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bad times</a:t>
            </a:r>
            <a:endParaRPr lang="en-GB" sz="1600" dirty="0">
              <a:solidFill>
                <a:srgbClr val="8E0B5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48288" y="4916004"/>
            <a:ext cx="4342476" cy="1267458"/>
          </a:xfrm>
          <a:prstGeom prst="rect">
            <a:avLst/>
          </a:prstGeom>
        </p:spPr>
        <p:txBody>
          <a:bodyPr wrap="square" lIns="180000" tIns="0" rIns="180000" bIns="0">
            <a:spAutoFit/>
          </a:bodyPr>
          <a:lstStyle/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Co-operatives are a successful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movement for today, developing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a sustainable economy, social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e</a:t>
            </a:r>
            <a:r>
              <a:rPr lang="en-GB" sz="2000" dirty="0" smtClean="0">
                <a:solidFill>
                  <a:srgbClr val="8E0B56"/>
                </a:solidFill>
                <a:latin typeface="Frutiger-Roman"/>
              </a:rPr>
              <a:t>quity, </a:t>
            </a:r>
            <a:r>
              <a:rPr lang="en-GB" sz="2000" dirty="0">
                <a:solidFill>
                  <a:srgbClr val="8E0B56"/>
                </a:solidFill>
                <a:latin typeface="Frutiger-Roman"/>
              </a:rPr>
              <a:t>and democracy</a:t>
            </a:r>
            <a:endParaRPr lang="en-GB" sz="1600" dirty="0">
              <a:solidFill>
                <a:srgbClr val="8E0B5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20" y="1303683"/>
            <a:ext cx="3898230" cy="2674770"/>
          </a:xfrm>
          <a:prstGeom prst="rect">
            <a:avLst/>
          </a:prstGeom>
          <a:ln>
            <a:solidFill>
              <a:srgbClr val="8E0B5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39" y="3508692"/>
            <a:ext cx="3898230" cy="2674770"/>
          </a:xfrm>
          <a:prstGeom prst="rect">
            <a:avLst/>
          </a:prstGeom>
          <a:ln>
            <a:solidFill>
              <a:srgbClr val="8E0B56"/>
            </a:solidFill>
          </a:ln>
        </p:spPr>
      </p:pic>
    </p:spTree>
    <p:extLst>
      <p:ext uri="{BB962C8B-B14F-4D97-AF65-F5344CB8AC3E}">
        <p14:creationId xmlns:p14="http://schemas.microsoft.com/office/powerpoint/2010/main" val="8773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Co-operative Identity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 numCol="3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GB" sz="28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dirty="0"/>
              <a:t>	</a:t>
            </a:r>
            <a:r>
              <a:rPr lang="en-GB" sz="2400" dirty="0" smtClean="0"/>
              <a:t>								</a:t>
            </a:r>
            <a:r>
              <a:rPr lang="en-US" sz="2400" b="1" dirty="0" err="1" smtClean="0">
                <a:solidFill>
                  <a:srgbClr val="F2B783"/>
                </a:solidFill>
              </a:rPr>
              <a:t>www.identity.coop</a:t>
            </a:r>
            <a:endParaRPr lang="en-US" sz="2400" b="1" dirty="0">
              <a:solidFill>
                <a:srgbClr val="F2B783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GB" sz="2800" dirty="0"/>
          </a:p>
          <a:p>
            <a:pPr marL="0" indent="0" algn="ctr">
              <a:spcBef>
                <a:spcPts val="0"/>
              </a:spcBef>
              <a:buNone/>
            </a:pPr>
            <a:endParaRPr lang="en-GB" sz="2800" dirty="0" smtClean="0"/>
          </a:p>
        </p:txBody>
      </p:sp>
      <p:pic>
        <p:nvPicPr>
          <p:cNvPr id="6" name="Picture 5" descr="dotcoop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70" y="2645375"/>
            <a:ext cx="2444496" cy="6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Guidance Notes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87400"/>
            <a:ext cx="9144000" cy="52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Blue Ribbon Commission on Co-operative Capital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5139" y="1317625"/>
            <a:ext cx="8490644" cy="4757779"/>
          </a:xfrm>
        </p:spPr>
        <p:txBody>
          <a:bodyPr numCol="2">
            <a:normAutofit/>
          </a:bodyPr>
          <a:lstStyle/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endParaRPr lang="en-GB" sz="2800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19" y="1775496"/>
            <a:ext cx="5884570" cy="391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Capital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4496326" y="1728662"/>
            <a:ext cx="4342481" cy="969496"/>
          </a:xfrm>
          <a:prstGeom prst="rect">
            <a:avLst/>
          </a:prstGeom>
        </p:spPr>
        <p:txBody>
          <a:bodyPr wrap="square" lIns="180000" rIns="180000" bIns="0" anchor="b">
            <a:spAutoFit/>
          </a:bodyPr>
          <a:lstStyle/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Co-operatives need </a:t>
            </a:r>
            <a:r>
              <a:rPr lang="en-GB" sz="2000" dirty="0" smtClean="0">
                <a:solidFill>
                  <a:srgbClr val="8E0B56"/>
                </a:solidFill>
                <a:latin typeface="Frutiger-Roman"/>
              </a:rPr>
              <a:t>access</a:t>
            </a:r>
            <a:endParaRPr lang="en-GB" sz="2000" dirty="0">
              <a:solidFill>
                <a:srgbClr val="8E0B56"/>
              </a:solidFill>
              <a:latin typeface="Frutiger-Roman"/>
            </a:endParaRPr>
          </a:p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to adequate capital </a:t>
            </a:r>
            <a:r>
              <a:rPr lang="en-GB" sz="2000" dirty="0" smtClean="0">
                <a:solidFill>
                  <a:srgbClr val="8E0B56"/>
                </a:solidFill>
                <a:latin typeface="Frutiger-Roman"/>
              </a:rPr>
              <a:t>in order to reach their </a:t>
            </a:r>
            <a:r>
              <a:rPr lang="en-GB" sz="2000" dirty="0">
                <a:solidFill>
                  <a:srgbClr val="8E0B56"/>
                </a:solidFill>
                <a:latin typeface="Frutiger-Roman"/>
              </a:rPr>
              <a:t>full potential</a:t>
            </a:r>
            <a:endParaRPr lang="en-GB" sz="1600" dirty="0">
              <a:solidFill>
                <a:srgbClr val="8E0B5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4" y="1286396"/>
            <a:ext cx="3898230" cy="2674770"/>
          </a:xfrm>
          <a:prstGeom prst="rect">
            <a:avLst/>
          </a:prstGeom>
          <a:ln>
            <a:solidFill>
              <a:srgbClr val="8E0B5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20" y="3423578"/>
            <a:ext cx="3898800" cy="2759166"/>
          </a:xfrm>
          <a:prstGeom prst="rect">
            <a:avLst/>
          </a:prstGeom>
          <a:ln>
            <a:solidFill>
              <a:srgbClr val="8E0B56"/>
            </a:solidFill>
          </a:ln>
        </p:spPr>
      </p:pic>
    </p:spTree>
    <p:extLst>
      <p:ext uri="{BB962C8B-B14F-4D97-AF65-F5344CB8AC3E}">
        <p14:creationId xmlns:p14="http://schemas.microsoft.com/office/powerpoint/2010/main" val="15177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Legal Framework — Doing Co-operative Business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511037" y="2704147"/>
            <a:ext cx="4342476" cy="1585049"/>
          </a:xfrm>
          <a:prstGeom prst="rect">
            <a:avLst/>
          </a:prstGeom>
        </p:spPr>
        <p:txBody>
          <a:bodyPr wrap="square" lIns="180000" tIns="0" rIns="180000">
            <a:spAutoFit/>
          </a:bodyPr>
          <a:lstStyle/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Co-operatives need full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promotion of their unique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business model through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appropriate legislation and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public policy in order to thrive</a:t>
            </a:r>
            <a:endParaRPr lang="en-GB" sz="1600" dirty="0">
              <a:solidFill>
                <a:srgbClr val="8E0B5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9" y="2157722"/>
            <a:ext cx="3898800" cy="2678558"/>
          </a:xfrm>
          <a:prstGeom prst="rect">
            <a:avLst/>
          </a:prstGeom>
          <a:ln>
            <a:solidFill>
              <a:srgbClr val="8E0B56"/>
            </a:solidFill>
          </a:ln>
        </p:spPr>
      </p:pic>
    </p:spTree>
    <p:extLst>
      <p:ext uri="{BB962C8B-B14F-4D97-AF65-F5344CB8AC3E}">
        <p14:creationId xmlns:p14="http://schemas.microsoft.com/office/powerpoint/2010/main" val="1334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policy</a:t>
            </a:r>
            <a:endParaRPr lang="en-GB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48" y="1466083"/>
            <a:ext cx="2087441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60" y="3826139"/>
            <a:ext cx="2313340" cy="19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238" y="1493392"/>
            <a:ext cx="1764000" cy="17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348" y="4019975"/>
            <a:ext cx="2143338" cy="13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3762375"/>
            <a:ext cx="3597275" cy="3052763"/>
          </a:xfrm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48593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7938"/>
            <a:ext cx="413385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4546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373188"/>
            <a:ext cx="23209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00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gricultural scene.png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35" r="-14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9143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Co-operative Roundtable</a:t>
            </a:r>
            <a:endParaRPr lang="en-US" dirty="0"/>
          </a:p>
        </p:txBody>
      </p:sp>
      <p:pic>
        <p:nvPicPr>
          <p:cNvPr id="4" name="Content Placeholder 3" descr="Blueprint themes.png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4" r="-2494"/>
          <a:stretch>
            <a:fillRect/>
          </a:stretch>
        </p:blipFill>
        <p:spPr>
          <a:xfrm>
            <a:off x="458788" y="1332393"/>
            <a:ext cx="8236021" cy="4757779"/>
          </a:xfrm>
        </p:spPr>
      </p:pic>
    </p:spTree>
    <p:extLst>
      <p:ext uri="{BB962C8B-B14F-4D97-AF65-F5344CB8AC3E}">
        <p14:creationId xmlns:p14="http://schemas.microsoft.com/office/powerpoint/2010/main" val="2623672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Gould</a:t>
            </a:r>
            <a:br>
              <a:rPr lang="en-US" dirty="0" smtClean="0"/>
            </a:br>
            <a:r>
              <a:rPr lang="en-US" dirty="0" smtClean="0"/>
              <a:t>gould@ica.coop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8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07" y="1467338"/>
            <a:ext cx="2174716" cy="3058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Blueprint for a Co-operative Decade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23" y="1471830"/>
            <a:ext cx="2174716" cy="3058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458" y="2331732"/>
            <a:ext cx="2195041" cy="3058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134" y="3191634"/>
            <a:ext cx="2174716" cy="3058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39" y="1471830"/>
            <a:ext cx="2174716" cy="3058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307" y="2327240"/>
            <a:ext cx="2174716" cy="3058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991" y="3182650"/>
            <a:ext cx="2174716" cy="3058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134" y="3191634"/>
            <a:ext cx="2174716" cy="305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8" y="1377379"/>
            <a:ext cx="3898230" cy="2667657"/>
          </a:xfrm>
          <a:prstGeom prst="rect">
            <a:avLst/>
          </a:prstGeom>
          <a:ln>
            <a:solidFill>
              <a:srgbClr val="8E0B5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14"/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t="7903" b="7903"/>
          <a:stretch>
            <a:fillRect/>
          </a:stretch>
        </p:blipFill>
        <p:spPr>
          <a:prstGeom prst="rect">
            <a:avLst/>
          </a:prstGeom>
          <a:ln>
            <a:solidFill>
              <a:srgbClr val="8E0B5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4584548" y="1377379"/>
            <a:ext cx="4342476" cy="923330"/>
          </a:xfrm>
          <a:prstGeom prst="rect">
            <a:avLst/>
          </a:prstGeom>
        </p:spPr>
        <p:txBody>
          <a:bodyPr wrap="square" lIns="180000" tIns="0" rIns="180000" bIns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rutiger-Roman"/>
              </a:rPr>
              <a:t>Co-operatives put people first</a:t>
            </a:r>
          </a:p>
          <a:p>
            <a:r>
              <a:rPr lang="en-GB" sz="2000" dirty="0">
                <a:solidFill>
                  <a:schemeClr val="bg1"/>
                </a:solidFill>
                <a:latin typeface="Frutiger-Roman"/>
              </a:rPr>
              <a:t>and use their profits to serve</a:t>
            </a:r>
          </a:p>
          <a:p>
            <a:r>
              <a:rPr lang="en-GB" sz="2000" dirty="0">
                <a:solidFill>
                  <a:schemeClr val="bg1"/>
                </a:solidFill>
                <a:latin typeface="Frutiger-Roman"/>
              </a:rPr>
              <a:t>the needs of people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2235" y="4763112"/>
            <a:ext cx="36487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FFFF"/>
                </a:solidFill>
                <a:latin typeface="Frutiger-Roman"/>
              </a:rPr>
              <a:t>Economies with a greater</a:t>
            </a:r>
          </a:p>
          <a:p>
            <a:r>
              <a:rPr lang="en-GB" sz="2000" dirty="0">
                <a:solidFill>
                  <a:srgbClr val="FFFFFF"/>
                </a:solidFill>
                <a:latin typeface="Frutiger-Roman"/>
              </a:rPr>
              <a:t>diversity of business models</a:t>
            </a:r>
          </a:p>
          <a:p>
            <a:r>
              <a:rPr lang="en-GB" sz="2000" dirty="0">
                <a:solidFill>
                  <a:srgbClr val="FFFFFF"/>
                </a:solidFill>
                <a:latin typeface="Frutiger-Roman"/>
              </a:rPr>
              <a:t>are more stable: co-operatives</a:t>
            </a:r>
          </a:p>
          <a:p>
            <a:r>
              <a:rPr lang="en-GB" sz="2000" dirty="0">
                <a:solidFill>
                  <a:srgbClr val="FFFFFF"/>
                </a:solidFill>
                <a:latin typeface="Frutiger-Roman"/>
              </a:rPr>
              <a:t>add business diversity</a:t>
            </a:r>
            <a:endParaRPr lang="en-GB" sz="20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Blueprint Pillars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24984" y="2550750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Participation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8472" y="11355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4233163893"/>
              </p:ext>
            </p:extLst>
          </p:nvPr>
        </p:nvGraphicFramePr>
        <p:xfrm>
          <a:off x="1247565" y="1504834"/>
          <a:ext cx="6681814" cy="416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054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302710" y="4786856"/>
            <a:ext cx="4342476" cy="923330"/>
          </a:xfrm>
          <a:prstGeom prst="rect">
            <a:avLst/>
          </a:prstGeom>
        </p:spPr>
        <p:txBody>
          <a:bodyPr wrap="square" lIns="180000" tIns="0" rIns="180000" bIns="0">
            <a:spAutoFit/>
          </a:bodyPr>
          <a:lstStyle/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As people-centred businesses,</a:t>
            </a:r>
          </a:p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co-operatives will be the preferred</a:t>
            </a:r>
          </a:p>
          <a:p>
            <a:pPr algn="r"/>
            <a:r>
              <a:rPr lang="en-GB" sz="2000" dirty="0">
                <a:solidFill>
                  <a:srgbClr val="8E0B56"/>
                </a:solidFill>
                <a:latin typeface="Frutiger-Roman"/>
              </a:rPr>
              <a:t>model of business by 2020</a:t>
            </a:r>
            <a:endParaRPr lang="en-GB" sz="1600" dirty="0">
              <a:solidFill>
                <a:srgbClr val="8E0B5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20" y="3449471"/>
            <a:ext cx="3898230" cy="2674770"/>
          </a:xfrm>
          <a:prstGeom prst="rect">
            <a:avLst/>
          </a:prstGeom>
          <a:ln>
            <a:solidFill>
              <a:srgbClr val="8E0B5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07620" y="1341503"/>
            <a:ext cx="414821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Co-operatives are highly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sustainable businesses, combining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financial health, environmental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Concern, and social purpose</a:t>
            </a:r>
          </a:p>
          <a:p>
            <a:r>
              <a:rPr lang="en-GB" sz="2000" dirty="0">
                <a:solidFill>
                  <a:srgbClr val="8E0B56"/>
                </a:solidFill>
                <a:latin typeface="Frutiger-Roman"/>
              </a:rPr>
              <a:t>in a triple bottom line</a:t>
            </a:r>
            <a:endParaRPr lang="en-GB" sz="2000" dirty="0">
              <a:solidFill>
                <a:srgbClr val="8E0B56"/>
              </a:solidFill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9" y="1341503"/>
            <a:ext cx="3898230" cy="2674770"/>
          </a:xfrm>
          <a:prstGeom prst="rect">
            <a:avLst/>
          </a:prstGeom>
          <a:ln>
            <a:solidFill>
              <a:srgbClr val="8E0B56"/>
            </a:solidFill>
          </a:ln>
        </p:spPr>
      </p:pic>
    </p:spTree>
    <p:extLst>
      <p:ext uri="{BB962C8B-B14F-4D97-AF65-F5344CB8AC3E}">
        <p14:creationId xmlns:p14="http://schemas.microsoft.com/office/powerpoint/2010/main" val="18760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Thought Leadership Paper on Co-operative Growth</a:t>
            </a:r>
            <a:endParaRPr lang="en-GB" dirty="0"/>
          </a:p>
        </p:txBody>
      </p:sp>
      <p:pic>
        <p:nvPicPr>
          <p:cNvPr id="4" name="Content Placeholder 3" descr="Growth Paper.pdf"/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4" t="88042" r="4252" b="3369"/>
          <a:stretch/>
        </p:blipFill>
        <p:spPr>
          <a:xfrm>
            <a:off x="654662" y="3183753"/>
            <a:ext cx="1813414" cy="909294"/>
          </a:xfrm>
        </p:spPr>
      </p:pic>
      <p:pic>
        <p:nvPicPr>
          <p:cNvPr id="6" name="Content Placeholder 3" descr="Growth Pap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98" b="18660"/>
          <a:stretch/>
        </p:blipFill>
        <p:spPr>
          <a:xfrm>
            <a:off x="2468076" y="1126088"/>
            <a:ext cx="4523719" cy="53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Thought Leadership Paper on Co-operative Growth</a:t>
            </a:r>
            <a:endParaRPr lang="en-GB" dirty="0"/>
          </a:p>
        </p:txBody>
      </p:sp>
      <p:pic>
        <p:nvPicPr>
          <p:cNvPr id="4" name="Content Placeholder 3" descr="Growth Paper.pdf"/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7" b="29597"/>
          <a:stretch/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41" y="1152276"/>
            <a:ext cx="6744399" cy="1112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955" y="2566431"/>
            <a:ext cx="2267138" cy="1728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755" y="4671539"/>
            <a:ext cx="4076700" cy="116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741" y="2370019"/>
            <a:ext cx="2958724" cy="21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Co-operative Monitor</a:t>
            </a:r>
            <a:endParaRPr lang="en-GB" dirty="0"/>
          </a:p>
        </p:txBody>
      </p:sp>
      <p:pic>
        <p:nvPicPr>
          <p:cNvPr id="7" name="Immagine 1" descr="Slide Format WCM_cover_purple.jpg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1149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1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Blueprint 2014.thmx</Template>
  <TotalTime>2085</TotalTime>
  <Words>305</Words>
  <Application>Microsoft Macintosh PowerPoint</Application>
  <PresentationFormat>On-screen Show (4:3)</PresentationFormat>
  <Paragraphs>103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Blueprint 2014</vt:lpstr>
      <vt:lpstr>Blueprint for a Co-operative Decade International Co-operative Alliance Asia &amp; Pacific Regional Assembly Bali, Indonesia</vt:lpstr>
      <vt:lpstr>PowerPoint Presentation</vt:lpstr>
      <vt:lpstr>Blueprint for a Co-operative Decade</vt:lpstr>
      <vt:lpstr>PowerPoint Presentation</vt:lpstr>
      <vt:lpstr>Blueprint Pillars </vt:lpstr>
      <vt:lpstr>PowerPoint Presentation</vt:lpstr>
      <vt:lpstr>Thought Leadership Paper on Co-operative Growth</vt:lpstr>
      <vt:lpstr>Thought Leadership Paper on Co-operative Growth</vt:lpstr>
      <vt:lpstr>World Co-operative Monitor</vt:lpstr>
      <vt:lpstr>The Database</vt:lpstr>
      <vt:lpstr>World Co-operative Monitor</vt:lpstr>
      <vt:lpstr>PowerPoint Presentation</vt:lpstr>
      <vt:lpstr>Sustainability Scan</vt:lpstr>
      <vt:lpstr>PowerPoint Presentation</vt:lpstr>
      <vt:lpstr>United Nations International Year of Co-operatives</vt:lpstr>
      <vt:lpstr>Investigation of co-operative visual language around the world</vt:lpstr>
      <vt:lpstr>The Marque</vt:lpstr>
      <vt:lpstr>Key messages</vt:lpstr>
      <vt:lpstr>Signature images</vt:lpstr>
      <vt:lpstr>Co-operative Identity</vt:lpstr>
      <vt:lpstr>Guidance Notes</vt:lpstr>
      <vt:lpstr>Blue Ribbon Commission on Co-operative Capital</vt:lpstr>
      <vt:lpstr>Capital</vt:lpstr>
      <vt:lpstr>Legal Framework — Doing Co-operative Business</vt:lpstr>
      <vt:lpstr>Global policy</vt:lpstr>
      <vt:lpstr>PowerPoint Presentation</vt:lpstr>
      <vt:lpstr>PowerPoint Presentation</vt:lpstr>
      <vt:lpstr>Co-operative Roundtable</vt:lpstr>
      <vt:lpstr>Charles Gould gould@ica.coop</vt:lpstr>
    </vt:vector>
  </TitlesOfParts>
  <Company>Calverts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Hilcoat</dc:creator>
  <cp:lastModifiedBy>Charles Gould</cp:lastModifiedBy>
  <cp:revision>733</cp:revision>
  <cp:lastPrinted>2014-08-20T14:48:08Z</cp:lastPrinted>
  <dcterms:created xsi:type="dcterms:W3CDTF">2013-09-27T10:10:03Z</dcterms:created>
  <dcterms:modified xsi:type="dcterms:W3CDTF">2014-09-16T23:25:02Z</dcterms:modified>
</cp:coreProperties>
</file>