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6"/>
  </p:handoutMasterIdLst>
  <p:sldIdLst>
    <p:sldId id="256" r:id="rId2"/>
    <p:sldId id="257" r:id="rId3"/>
    <p:sldId id="260" r:id="rId4"/>
    <p:sldId id="271" r:id="rId5"/>
    <p:sldId id="272" r:id="rId6"/>
    <p:sldId id="258" r:id="rId7"/>
    <p:sldId id="262" r:id="rId8"/>
    <p:sldId id="263" r:id="rId9"/>
    <p:sldId id="264" r:id="rId10"/>
    <p:sldId id="261" r:id="rId11"/>
    <p:sldId id="268" r:id="rId12"/>
    <p:sldId id="278" r:id="rId13"/>
    <p:sldId id="273" r:id="rId14"/>
    <p:sldId id="274" r:id="rId15"/>
    <p:sldId id="280" r:id="rId16"/>
    <p:sldId id="275" r:id="rId17"/>
    <p:sldId id="276" r:id="rId18"/>
    <p:sldId id="281" r:id="rId19"/>
    <p:sldId id="285" r:id="rId20"/>
    <p:sldId id="282" r:id="rId21"/>
    <p:sldId id="283" r:id="rId22"/>
    <p:sldId id="284" r:id="rId23"/>
    <p:sldId id="286" r:id="rId24"/>
    <p:sldId id="28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7" autoAdjust="0"/>
    <p:restoredTop sz="94660"/>
  </p:normalViewPr>
  <p:slideViewPr>
    <p:cSldViewPr>
      <p:cViewPr>
        <p:scale>
          <a:sx n="33" d="100"/>
          <a:sy n="33" d="100"/>
        </p:scale>
        <p:origin x="-2298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EEBC5-7F47-4319-8919-78B912773CDF}" type="datetimeFigureOut">
              <a:rPr lang="en-IN" smtClean="0"/>
              <a:pPr/>
              <a:t>12-09-2014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EB450-A039-4A66-93C8-37518EB18CC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2762251"/>
          </a:xfrm>
        </p:spPr>
        <p:txBody>
          <a:bodyPr>
            <a:normAutofit fontScale="90000"/>
          </a:bodyPr>
          <a:lstStyle/>
          <a:p>
            <a:r>
              <a:rPr lang="en-IN" kern="1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/>
              </a:rPr>
              <a:t>CAMPUS COOPERATIVES &amp; EDUCATING YOUTH ABOUT COOPERATIVES </a:t>
            </a:r>
            <a:br>
              <a:rPr lang="en-IN" kern="1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/>
              </a:rPr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029200"/>
            <a:ext cx="6400800" cy="11430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endParaRPr lang="en-US" b="1" dirty="0" smtClean="0">
              <a:solidFill>
                <a:srgbClr val="443329"/>
              </a:solidFill>
            </a:endParaRPr>
          </a:p>
          <a:p>
            <a:pPr>
              <a:lnSpc>
                <a:spcPct val="80000"/>
              </a:lnSpc>
            </a:pPr>
            <a:endParaRPr lang="en-US" b="1" dirty="0" smtClean="0">
              <a:solidFill>
                <a:srgbClr val="443329"/>
              </a:solidFill>
            </a:endParaRPr>
          </a:p>
          <a:p>
            <a:pPr>
              <a:lnSpc>
                <a:spcPct val="80000"/>
              </a:lnSpc>
            </a:pPr>
            <a:r>
              <a:rPr lang="en-US" b="1" dirty="0" smtClean="0">
                <a:solidFill>
                  <a:srgbClr val="443329"/>
                </a:solidFill>
              </a:rPr>
              <a:t>DR. DINESH  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solidFill>
                  <a:srgbClr val="443329"/>
                </a:solidFill>
              </a:rPr>
              <a:t>CHIEF EXECUTIVE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solidFill>
                  <a:srgbClr val="443329"/>
                </a:solidFill>
              </a:rPr>
              <a:t>National Cooperative Union of India ( NCUI)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FACILITATING ENVIRONMENT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The legal system in India is very liberal and allows student members in campus coops.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At school level students are nominal members and at college and university level they are full members with participation as Board members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Generally campus coops in India deal with books and student stationery, with small sized shops but  some university cooperatives are big and offer multiple services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NCUI  COOP-CONNECT PROJECT INITIATIVES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STARTED IN 2009 BY NCUI TO ATTRACT YOUTH TOWARDS COOPERATIVE MOVEMENT</a:t>
            </a:r>
          </a:p>
          <a:p>
            <a:r>
              <a:rPr lang="en-US" dirty="0" smtClean="0"/>
              <a:t>MANY PROGRAMMES FOR SCHOOLS WITH STUDENTS VISITING NCUI </a:t>
            </a:r>
          </a:p>
          <a:p>
            <a:r>
              <a:rPr lang="en-US" dirty="0" smtClean="0"/>
              <a:t>STUDENTS AND TEACHERS MOVITATED TO UNDERSTAND, APPRECIATE AND SUPPORT COOPERATIVES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NCUI initiatives at international level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National Cooperative Union of India in collaboration with ICA, KSCF Bangalore and University of Mangalore </a:t>
            </a:r>
            <a:r>
              <a:rPr lang="en-US" dirty="0" err="1" smtClean="0"/>
              <a:t>organised</a:t>
            </a:r>
            <a:r>
              <a:rPr lang="en-US" dirty="0" smtClean="0"/>
              <a:t> the SAARC Regional Workshop at Mangalore in March 2011. The Participants were from India, </a:t>
            </a:r>
            <a:r>
              <a:rPr lang="en-US" dirty="0" err="1" smtClean="0"/>
              <a:t>Srilanka</a:t>
            </a:r>
            <a:r>
              <a:rPr lang="en-US" dirty="0" smtClean="0"/>
              <a:t>, Bhutan, Japan, Malaysia, Indonesia, Iran, Uganda and Afghanistan.  </a:t>
            </a:r>
          </a:p>
          <a:p>
            <a:pPr algn="just"/>
            <a:r>
              <a:rPr lang="en-US" dirty="0" smtClean="0">
                <a:solidFill>
                  <a:schemeClr val="tx2"/>
                </a:solidFill>
                <a:latin typeface="Franklin Gothic Book" pitchFamily="34" charset="0"/>
              </a:rPr>
              <a:t>NCUI will closely work with ICA Committee on University/Campus Cooperatives in all its activities.</a:t>
            </a:r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NCUI initiatives in other States : KERALA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As part of International Year of Cooperatives, to promote University Cooperative in Universities, In-</a:t>
            </a:r>
            <a:r>
              <a:rPr lang="en-US" b="1" dirty="0" err="1" smtClean="0"/>
              <a:t>stitute</a:t>
            </a:r>
            <a:r>
              <a:rPr lang="en-US" b="1" dirty="0" smtClean="0"/>
              <a:t> organized a one day sensitization Programme on “Formation of Cooperative in College Campus for Faculty and Students of various colleges on 21st March 2013” under the sponsorship of NCUI. A to-</a:t>
            </a:r>
            <a:r>
              <a:rPr lang="en-US" b="1" dirty="0" err="1" smtClean="0"/>
              <a:t>tal</a:t>
            </a:r>
            <a:r>
              <a:rPr lang="en-US" b="1" dirty="0" smtClean="0"/>
              <a:t> of 24 participants, comprising of 5 Faculty Members and 19 Students from 4 Colleges participated in the programme. The nature, working and role of cooperatives were elaborately discussed, besides the formalities involved in organizing a cooperative society in the college campus </a:t>
            </a: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NCUI initiatives in other States : MAHARASTRA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NCUI through the </a:t>
            </a:r>
            <a:r>
              <a:rPr lang="en-US" dirty="0" err="1" smtClean="0"/>
              <a:t>Vaikunt</a:t>
            </a:r>
            <a:r>
              <a:rPr lang="en-US" dirty="0" smtClean="0"/>
              <a:t> </a:t>
            </a:r>
            <a:r>
              <a:rPr lang="en-US" dirty="0" err="1" smtClean="0"/>
              <a:t>Mehtha</a:t>
            </a:r>
            <a:r>
              <a:rPr lang="en-US" dirty="0" smtClean="0"/>
              <a:t> National Institute for Cooperative Management, </a:t>
            </a:r>
            <a:r>
              <a:rPr lang="en-US" dirty="0" err="1" smtClean="0"/>
              <a:t>Pune</a:t>
            </a:r>
            <a:r>
              <a:rPr lang="en-US" dirty="0" smtClean="0"/>
              <a:t> conducted a one day workshop on Campus Cooperatives, at North </a:t>
            </a:r>
            <a:r>
              <a:rPr lang="en-US" dirty="0" err="1" smtClean="0"/>
              <a:t>Maharastra</a:t>
            </a:r>
            <a:r>
              <a:rPr lang="en-US" dirty="0" smtClean="0"/>
              <a:t> University, </a:t>
            </a:r>
            <a:r>
              <a:rPr lang="en-US" dirty="0" err="1" smtClean="0"/>
              <a:t>Jalgaon</a:t>
            </a:r>
            <a:r>
              <a:rPr lang="en-US" dirty="0" smtClean="0"/>
              <a:t> on 16</a:t>
            </a:r>
            <a:r>
              <a:rPr lang="en-US" baseline="30000" dirty="0" smtClean="0"/>
              <a:t>th</a:t>
            </a:r>
            <a:r>
              <a:rPr lang="en-US" dirty="0" smtClean="0"/>
              <a:t> March 2013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62200"/>
            <a:ext cx="8229600" cy="1143000"/>
          </a:xfrm>
        </p:spPr>
        <p:txBody>
          <a:bodyPr/>
          <a:lstStyle/>
          <a:p>
            <a:r>
              <a:rPr lang="en-US" dirty="0" smtClean="0"/>
              <a:t>NCUI’s Initiatives in Schools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Quiz and Debate Competition for School Children to create awareness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NCUI regularly organizing Inter School Quiz Competition on Cooperatives at the occasion of All India Cooperative Week Celebrations during 14 – 20 November every year, in which students of the top level schools in Delhi participated.</a:t>
            </a:r>
          </a:p>
          <a:p>
            <a:pPr algn="just"/>
            <a:r>
              <a:rPr lang="en-US" dirty="0" smtClean="0"/>
              <a:t>Organized inter school Debate Competition on Cooperatives for the first time in December 2010 where 10 schools of Delhi participated. </a:t>
            </a:r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Cooperative Sensitization </a:t>
            </a:r>
            <a:r>
              <a:rPr lang="en-US" dirty="0" err="1" smtClean="0"/>
              <a:t>Programmes</a:t>
            </a:r>
            <a:r>
              <a:rPr lang="en-US" dirty="0" smtClean="0"/>
              <a:t> for School Students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During the sensitization </a:t>
            </a:r>
            <a:r>
              <a:rPr lang="en-US" dirty="0" err="1" smtClean="0"/>
              <a:t>progarmme</a:t>
            </a:r>
            <a:r>
              <a:rPr lang="en-US" dirty="0" smtClean="0"/>
              <a:t>, generally for two hours duration, students were acquainted with basic knowledge of cooperatives – its organization structure, principles &amp; values and formation of cooperatives.</a:t>
            </a:r>
          </a:p>
          <a:p>
            <a:pPr algn="just"/>
            <a:r>
              <a:rPr lang="en-US" dirty="0" smtClean="0"/>
              <a:t>Target group for this programme is generally students of 10 to 12 standards from economics, commerce and social science streams.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Sensitization Workshop for Principal &amp; School Teachers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National Workshop for Principals &amp; School Teachers in Delhi was organized during April 2012</a:t>
            </a:r>
            <a:endParaRPr lang="en-IN" dirty="0" smtClean="0"/>
          </a:p>
          <a:p>
            <a:pPr algn="just"/>
            <a:r>
              <a:rPr lang="en-US" dirty="0" smtClean="0"/>
              <a:t>Focus of the workshop was to sensitize the Principals &amp; teachers so that they encourage the students to engage themselves in the activities related to cooperatives.</a:t>
            </a:r>
            <a:endParaRPr lang="en-IN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NCUI’s Initiatives in the UNIVERSITY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CAMPUS COOPS IN INDIA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Originally started during the Freedom Movement</a:t>
            </a:r>
          </a:p>
          <a:p>
            <a:r>
              <a:rPr lang="en-US" dirty="0" smtClean="0"/>
              <a:t>First campus coop, with students, teachers and staff as members, started in Punjab in 1917</a:t>
            </a:r>
          </a:p>
          <a:p>
            <a:r>
              <a:rPr lang="en-US" dirty="0" smtClean="0"/>
              <a:t>Later spread to South India</a:t>
            </a:r>
          </a:p>
          <a:p>
            <a:r>
              <a:rPr lang="en-US" dirty="0" smtClean="0"/>
              <a:t>At  present around 10,000 coops including schools, colleges and universities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2087562"/>
          </a:xfrm>
        </p:spPr>
        <p:txBody>
          <a:bodyPr>
            <a:no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NCUI signed MOU with an Women University in Haryana State </a:t>
            </a:r>
            <a:r>
              <a:rPr lang="en-US" sz="3200" i="1" dirty="0" smtClean="0"/>
              <a:t>&amp; launched a Certificate Programme in Cooperative Manageme</a:t>
            </a:r>
            <a:r>
              <a:rPr lang="en-US" sz="3200" dirty="0" smtClean="0"/>
              <a:t>nt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IN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209800"/>
            <a:ext cx="6447316" cy="4025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Objectives of one year Certificate of Proficiency Course in Cooperative Management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01000" cy="4648200"/>
          </a:xfrm>
        </p:spPr>
        <p:txBody>
          <a:bodyPr>
            <a:normAutofit fontScale="55000" lnSpcReduction="20000"/>
          </a:bodyPr>
          <a:lstStyle/>
          <a:p>
            <a:pPr lvl="0">
              <a:buNone/>
            </a:pPr>
            <a:endParaRPr lang="en-US" sz="3800" b="1" u="sng" dirty="0" smtClean="0"/>
          </a:p>
          <a:p>
            <a:pPr lvl="0">
              <a:buNone/>
            </a:pPr>
            <a:r>
              <a:rPr lang="en-US" sz="5100" b="1" u="sng" dirty="0" smtClean="0"/>
              <a:t>To enrich the girls students by:</a:t>
            </a:r>
            <a:endParaRPr lang="en-IN" sz="5100" dirty="0" smtClean="0"/>
          </a:p>
          <a:p>
            <a:endParaRPr lang="en-IN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sz="3800" dirty="0" smtClean="0"/>
              <a:t>to impart the basic knowledge  about the origin, genesis, concept and importance of cooperative enterprises in the Indian Economy.  </a:t>
            </a:r>
            <a:endParaRPr lang="en-IN" sz="3800" dirty="0" smtClean="0"/>
          </a:p>
          <a:p>
            <a:pPr marL="514350" indent="-514350">
              <a:buNone/>
            </a:pPr>
            <a:r>
              <a:rPr lang="en-US" sz="3800" dirty="0" smtClean="0"/>
              <a:t> </a:t>
            </a:r>
            <a:endParaRPr lang="en-IN" sz="38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sz="3800" dirty="0" smtClean="0"/>
              <a:t>improving their conceptual capabilities in understanding the managerial problems of cooperatives;</a:t>
            </a:r>
            <a:endParaRPr lang="en-IN" sz="3800" dirty="0" smtClean="0"/>
          </a:p>
          <a:p>
            <a:pPr marL="514350" indent="-514350">
              <a:buFont typeface="Wingdings" pitchFamily="2" charset="2"/>
              <a:buChar char="Ø"/>
            </a:pPr>
            <a:endParaRPr lang="en-IN" sz="38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sz="3800" dirty="0" smtClean="0"/>
              <a:t>upgrading their skills and abilities to use appropriate techniques for Managing Cooperatives; and</a:t>
            </a:r>
            <a:endParaRPr lang="en-IN" sz="3800" dirty="0" smtClean="0"/>
          </a:p>
          <a:p>
            <a:pPr marL="514350" indent="-514350">
              <a:buFont typeface="Wingdings" pitchFamily="2" charset="2"/>
              <a:buChar char="Ø"/>
            </a:pPr>
            <a:endParaRPr lang="en-IN" sz="38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sz="3800" dirty="0" smtClean="0"/>
              <a:t>developing attitude appropriate for achieving excellence in cooperative management and Administration &amp; cooperative business enterprise.</a:t>
            </a:r>
            <a:endParaRPr lang="en-IN" sz="3800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Objectives of one year Certificate of Proficiency Course in Cooperative Management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  </a:t>
            </a:r>
          </a:p>
          <a:p>
            <a:pPr>
              <a:buNone/>
            </a:pPr>
            <a:r>
              <a:rPr lang="en-US" sz="2400" b="1" dirty="0" smtClean="0"/>
              <a:t>     </a:t>
            </a:r>
            <a:r>
              <a:rPr lang="en-US" sz="2800" b="1" u="sng" dirty="0" smtClean="0"/>
              <a:t>To develop girl student as change agents in Cooperatives who can:</a:t>
            </a:r>
            <a:endParaRPr lang="en-IN" sz="2800" dirty="0" smtClean="0"/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Initiate/ launch, establish &amp; run their own cooperative business enterprises keeping the local resources in view and motivate others</a:t>
            </a:r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Semester I : </a:t>
            </a:r>
            <a:r>
              <a:rPr lang="en-US" dirty="0" smtClean="0">
                <a:latin typeface="+mn-lt"/>
              </a:rPr>
              <a:t>Cooperative Concept and Management</a:t>
            </a:r>
            <a:endParaRPr lang="en-IN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dirty="0" smtClean="0"/>
              <a:t>Environment for Cooperative and Rural Development</a:t>
            </a:r>
            <a:endParaRPr lang="en-IN" sz="3600" dirty="0" smtClean="0"/>
          </a:p>
          <a:p>
            <a:r>
              <a:rPr lang="en-US" sz="3600" dirty="0" smtClean="0"/>
              <a:t>Cooperative Management</a:t>
            </a:r>
            <a:endParaRPr lang="en-IN" sz="3600" dirty="0" smtClean="0"/>
          </a:p>
          <a:p>
            <a:r>
              <a:rPr lang="en-US" sz="3600" dirty="0" smtClean="0"/>
              <a:t>Cooperative Credit, Banking &amp; Non-credit cooperatives</a:t>
            </a:r>
            <a:endParaRPr lang="en-IN" sz="3600" dirty="0" smtClean="0"/>
          </a:p>
          <a:p>
            <a:r>
              <a:rPr lang="en-US" sz="3600" dirty="0" smtClean="0"/>
              <a:t>Project Work on successful cooperative societies / organization</a:t>
            </a:r>
          </a:p>
          <a:p>
            <a:pPr>
              <a:buNone/>
            </a:pPr>
            <a:endParaRPr lang="en-US" sz="1600" dirty="0" smtClean="0"/>
          </a:p>
          <a:p>
            <a:pPr algn="just">
              <a:buNone/>
            </a:pPr>
            <a:r>
              <a:rPr lang="en-US" sz="3900" dirty="0" smtClean="0"/>
              <a:t>    </a:t>
            </a:r>
            <a:r>
              <a:rPr lang="en-US" sz="3900" b="1" dirty="0" smtClean="0"/>
              <a:t>Important</a:t>
            </a:r>
            <a:r>
              <a:rPr lang="en-US" sz="3900" dirty="0" smtClean="0"/>
              <a:t> </a:t>
            </a:r>
            <a:r>
              <a:rPr lang="en-US" sz="3900" i="1" dirty="0" smtClean="0">
                <a:latin typeface="Aparajita" pitchFamily="34" charset="0"/>
                <a:cs typeface="Aparajita" pitchFamily="34" charset="0"/>
              </a:rPr>
              <a:t>: </a:t>
            </a:r>
            <a:r>
              <a:rPr lang="en-US" sz="3900" i="1" u="sng" dirty="0" smtClean="0">
                <a:latin typeface="Aparajita" pitchFamily="34" charset="0"/>
                <a:cs typeface="Aparajita" pitchFamily="34" charset="0"/>
              </a:rPr>
              <a:t>After the completion of first Semester</a:t>
            </a:r>
            <a:r>
              <a:rPr lang="en-US" sz="3900" i="1" dirty="0" smtClean="0">
                <a:latin typeface="Aparajita" pitchFamily="34" charset="0"/>
                <a:cs typeface="Aparajita" pitchFamily="34" charset="0"/>
              </a:rPr>
              <a:t>, the students would be sent for practical study visit / placement for two weeks to successful  women cooperative organizations and the other types of cooperative enterprises</a:t>
            </a:r>
            <a:endParaRPr lang="en-IN" sz="3900" i="1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143000" indent="-1143000"/>
            <a:r>
              <a:rPr lang="en-US" dirty="0" smtClean="0"/>
              <a:t>Semester II : Cooperative Finance and  Micro Enterprises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dirty="0" smtClean="0"/>
              <a:t>Cooperative Accounts, Audit &amp; MIS</a:t>
            </a:r>
            <a:endParaRPr lang="en-IN" dirty="0" smtClean="0"/>
          </a:p>
          <a:p>
            <a:r>
              <a:rPr lang="en-US" dirty="0" smtClean="0"/>
              <a:t>Cooperative Project Planning, Formulation &amp; Entrepreneurship Development</a:t>
            </a:r>
          </a:p>
          <a:p>
            <a:r>
              <a:rPr lang="en-US" dirty="0" smtClean="0"/>
              <a:t>Cooperative Law</a:t>
            </a:r>
            <a:endParaRPr lang="en-IN" dirty="0" smtClean="0"/>
          </a:p>
          <a:p>
            <a:r>
              <a:rPr lang="en-US" dirty="0" smtClean="0"/>
              <a:t>Role of Cooperatives in Agriculture &amp; Rural Development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Coverage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9088" indent="-319088">
              <a:buFont typeface="Wingdings 2" pitchFamily="18" charset="2"/>
              <a:buNone/>
            </a:pPr>
            <a:r>
              <a:rPr lang="en-US" dirty="0" smtClean="0"/>
              <a:t>1. Mostly concentrated in South – around 3000 each in Kerala and Tamil Nadu and 300 each in Karnataka, Andhra Pradesh and Maharashtra</a:t>
            </a:r>
          </a:p>
          <a:p>
            <a:pPr marL="319088" indent="-319088">
              <a:buFont typeface="Wingdings 2" pitchFamily="18" charset="2"/>
              <a:buNone/>
            </a:pPr>
            <a:r>
              <a:rPr lang="en-US" dirty="0" smtClean="0"/>
              <a:t>2. Most coops are in high schools</a:t>
            </a:r>
          </a:p>
          <a:p>
            <a:pPr marL="319088" indent="-319088">
              <a:buFont typeface="Wingdings 2" pitchFamily="18" charset="2"/>
              <a:buNone/>
            </a:pPr>
            <a:r>
              <a:rPr lang="en-US" dirty="0" smtClean="0"/>
              <a:t>3. Most of them registered either as Consumer Coop or Multi Purpose Coop</a:t>
            </a:r>
          </a:p>
          <a:p>
            <a:pPr marL="319088" indent="-319088">
              <a:buFont typeface="Wingdings 2" pitchFamily="18" charset="2"/>
              <a:buNone/>
            </a:pPr>
            <a:r>
              <a:rPr lang="en-US" dirty="0" smtClean="0"/>
              <a:t>4. Also presence of Credit Coops – but only staff and faculty as members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Successful Examples of Campus Cooperatives in India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Mangalore University Cooperative Society Ltd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Business include: Books, Stationery, Credit, Textile, PDS, Milk Supply, Floor Mill and supply of stationery and books to university</a:t>
            </a:r>
          </a:p>
          <a:p>
            <a:pPr>
              <a:buNone/>
            </a:pPr>
            <a:r>
              <a:rPr lang="en-US" dirty="0" smtClean="0"/>
              <a:t>Financial Performance: 2011-12</a:t>
            </a:r>
          </a:p>
          <a:p>
            <a:pPr>
              <a:buNone/>
            </a:pPr>
            <a:r>
              <a:rPr lang="en-US" dirty="0" smtClean="0"/>
              <a:t>Turnover: INR 92,080,680</a:t>
            </a:r>
          </a:p>
          <a:p>
            <a:pPr>
              <a:buNone/>
            </a:pPr>
            <a:r>
              <a:rPr lang="en-US" dirty="0" smtClean="0"/>
              <a:t>Net Profit: INR 1,966,458</a:t>
            </a:r>
          </a:p>
          <a:p>
            <a:pPr>
              <a:buNone/>
            </a:pPr>
            <a:r>
              <a:rPr lang="en-US" dirty="0" smtClean="0"/>
              <a:t>Dividend: 21 Percent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MANGALORE UNIVERSITY COOPERATIVE Consumer’s STORE</a:t>
            </a:r>
            <a:endParaRPr lang="en-IN" dirty="0"/>
          </a:p>
        </p:txBody>
      </p:sp>
      <p:pic>
        <p:nvPicPr>
          <p:cNvPr id="4" name="Picture 4" descr="C:\Users\Dongre\Downloads\DSC0567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Salient Features of Campus Cooperatives in India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Wingdings" pitchFamily="2" charset="2"/>
              <a:buAutoNum type="arabicPeriod"/>
            </a:pPr>
            <a:r>
              <a:rPr lang="en-US" dirty="0" smtClean="0"/>
              <a:t>Statutory provisions in all States for students to become members and also Board Members – though different systems of selection are followed</a:t>
            </a:r>
          </a:p>
          <a:p>
            <a:pPr marL="514350" indent="-514350">
              <a:buFont typeface="Wingdings" pitchFamily="2" charset="2"/>
              <a:buAutoNum type="arabicPeriod"/>
            </a:pPr>
            <a:r>
              <a:rPr lang="en-US" dirty="0" smtClean="0"/>
              <a:t>Main business is dealing in stationery and text books – but in some cases providing canteen service, transportation service etc</a:t>
            </a:r>
          </a:p>
          <a:p>
            <a:pPr marL="514350" indent="-514350">
              <a:buFont typeface="Wingdings" pitchFamily="2" charset="2"/>
              <a:buAutoNum type="arabicPeriod"/>
            </a:pPr>
            <a:r>
              <a:rPr lang="en-US" dirty="0" smtClean="0"/>
              <a:t>Teachers generally play a major role in running these coops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 Narrow" pitchFamily="34" charset="0"/>
              </a:rPr>
              <a:t>Increased Awareness</a:t>
            </a:r>
          </a:p>
          <a:p>
            <a:r>
              <a:rPr lang="en-US" dirty="0" smtClean="0">
                <a:latin typeface="Arial Narrow" pitchFamily="34" charset="0"/>
              </a:rPr>
              <a:t>Full Membership to Students</a:t>
            </a:r>
          </a:p>
          <a:p>
            <a:r>
              <a:rPr lang="en-US" dirty="0" smtClean="0">
                <a:latin typeface="Arial Narrow" pitchFamily="34" charset="0"/>
              </a:rPr>
              <a:t>Diversified business activities</a:t>
            </a:r>
          </a:p>
          <a:p>
            <a:r>
              <a:rPr lang="en-US" dirty="0" smtClean="0">
                <a:latin typeface="Arial Narrow" pitchFamily="34" charset="0"/>
              </a:rPr>
              <a:t>Training programs by NCCT</a:t>
            </a:r>
          </a:p>
          <a:p>
            <a:r>
              <a:rPr lang="en-US" dirty="0" smtClean="0">
                <a:latin typeface="Arial Narrow" pitchFamily="34" charset="0"/>
              </a:rPr>
              <a:t>Support by NCUI</a:t>
            </a:r>
          </a:p>
          <a:p>
            <a:r>
              <a:rPr lang="en-US" dirty="0" smtClean="0">
                <a:latin typeface="Arial Narrow" pitchFamily="34" charset="0"/>
              </a:rPr>
              <a:t>Financial support by NCDC</a:t>
            </a:r>
          </a:p>
          <a:p>
            <a:r>
              <a:rPr lang="en-US" dirty="0" smtClean="0">
                <a:latin typeface="Arial Narrow" pitchFamily="34" charset="0"/>
              </a:rPr>
              <a:t>Regular National Seminars</a:t>
            </a:r>
          </a:p>
          <a:p>
            <a:r>
              <a:rPr lang="en-US" dirty="0" smtClean="0">
                <a:latin typeface="Arial Narrow" pitchFamily="34" charset="0"/>
              </a:rPr>
              <a:t>No Government intervention</a:t>
            </a:r>
          </a:p>
          <a:p>
            <a:r>
              <a:rPr lang="en-US" dirty="0" smtClean="0">
                <a:latin typeface="Arial Narrow" pitchFamily="34" charset="0"/>
              </a:rPr>
              <a:t>Youth and Social activities by some Coops</a:t>
            </a:r>
          </a:p>
          <a:p>
            <a:r>
              <a:rPr lang="en-US" dirty="0" smtClean="0">
                <a:latin typeface="Arial Narrow" pitchFamily="34" charset="0"/>
              </a:rPr>
              <a:t>Efforts for inclusion in curriculum</a:t>
            </a:r>
            <a:endParaRPr lang="hi-IN" dirty="0" smtClean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Weakness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 Narrow" pitchFamily="34" charset="0"/>
              </a:rPr>
              <a:t>Declining Number</a:t>
            </a:r>
          </a:p>
          <a:p>
            <a:r>
              <a:rPr lang="en-US" dirty="0" smtClean="0">
                <a:latin typeface="Arial Narrow" pitchFamily="34" charset="0"/>
              </a:rPr>
              <a:t>Regional Imbalance</a:t>
            </a:r>
          </a:p>
          <a:p>
            <a:r>
              <a:rPr lang="en-US" dirty="0" smtClean="0">
                <a:latin typeface="Arial Narrow" pitchFamily="34" charset="0"/>
              </a:rPr>
              <a:t>Inadequate support by University/College Management</a:t>
            </a:r>
          </a:p>
          <a:p>
            <a:r>
              <a:rPr lang="en-US" dirty="0" smtClean="0">
                <a:latin typeface="Arial Narrow" pitchFamily="34" charset="0"/>
              </a:rPr>
              <a:t>Too much dependence on Faculty Members</a:t>
            </a:r>
          </a:p>
          <a:p>
            <a:r>
              <a:rPr lang="en-US" dirty="0" smtClean="0">
                <a:latin typeface="Arial Narrow" pitchFamily="34" charset="0"/>
              </a:rPr>
              <a:t>Small size and problem of viability</a:t>
            </a:r>
          </a:p>
          <a:p>
            <a:r>
              <a:rPr lang="en-US" dirty="0" smtClean="0">
                <a:latin typeface="Arial Narrow" pitchFamily="34" charset="0"/>
              </a:rPr>
              <a:t>Lack of focus on business development</a:t>
            </a:r>
          </a:p>
          <a:p>
            <a:r>
              <a:rPr lang="en-US" dirty="0" smtClean="0">
                <a:latin typeface="Arial Narrow" pitchFamily="34" charset="0"/>
              </a:rPr>
              <a:t>Legal hurdles for creating a Federation</a:t>
            </a:r>
            <a:endParaRPr lang="hi-IN" dirty="0" smtClean="0">
              <a:latin typeface="Arial Narrow" pitchFamily="34" charset="0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CAUSES FOR RETARDED GROWTH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r>
              <a:rPr lang="en-US" dirty="0" smtClean="0"/>
              <a:t>	</a:t>
            </a:r>
            <a:r>
              <a:rPr lang="en-US" b="1" dirty="0" smtClean="0"/>
              <a:t>NCUI Study Identified the Following Constraints:</a:t>
            </a:r>
          </a:p>
          <a:p>
            <a:r>
              <a:rPr lang="en-US" dirty="0" smtClean="0"/>
              <a:t>Lack of Adequate Finance </a:t>
            </a:r>
          </a:p>
          <a:p>
            <a:r>
              <a:rPr lang="en-US" dirty="0" smtClean="0"/>
              <a:t>Irregular Supplies</a:t>
            </a:r>
          </a:p>
          <a:p>
            <a:r>
              <a:rPr lang="en-US" dirty="0" smtClean="0"/>
              <a:t>Participation of the Students in the working and  management of the Stores is lacking</a:t>
            </a:r>
          </a:p>
          <a:p>
            <a:r>
              <a:rPr lang="en-US" dirty="0" smtClean="0"/>
              <a:t>No Separate Cell in the State Cooperative Department to Monitor the Progress and Promotion of Students Cooperatives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984</Words>
  <Application>Microsoft Office PowerPoint</Application>
  <PresentationFormat>On-screen Show (4:3)</PresentationFormat>
  <Paragraphs>108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CAMPUS COOPERATIVES &amp; EDUCATING YOUTH ABOUT COOPERATIVES  </vt:lpstr>
      <vt:lpstr>CAMPUS COOPS IN INDIA</vt:lpstr>
      <vt:lpstr>Present Coverage</vt:lpstr>
      <vt:lpstr>Successful Examples of Campus Cooperatives in India</vt:lpstr>
      <vt:lpstr>MANGALORE UNIVERSITY COOPERATIVE Consumer’s STORE</vt:lpstr>
      <vt:lpstr>Salient Features of Campus Cooperatives in India</vt:lpstr>
      <vt:lpstr>Strength</vt:lpstr>
      <vt:lpstr>Weakness</vt:lpstr>
      <vt:lpstr>CAUSES FOR RETARDED GROWTH</vt:lpstr>
      <vt:lpstr>FACILITATING ENVIRONMENT</vt:lpstr>
      <vt:lpstr>NCUI  COOP-CONNECT PROJECT INITIATIVES</vt:lpstr>
      <vt:lpstr>NCUI initiatives at international level</vt:lpstr>
      <vt:lpstr>NCUI initiatives in other States : KERALA</vt:lpstr>
      <vt:lpstr>NCUI initiatives in other States : MAHARASTRA</vt:lpstr>
      <vt:lpstr>NCUI’s Initiatives in Schools</vt:lpstr>
      <vt:lpstr>Quiz and Debate Competition for School Children to create awareness</vt:lpstr>
      <vt:lpstr>Cooperative Sensitization Programmes for School Students</vt:lpstr>
      <vt:lpstr>Sensitization Workshop for Principal &amp; School Teachers</vt:lpstr>
      <vt:lpstr>NCUI’s Initiatives in the UNIVERSITY</vt:lpstr>
      <vt:lpstr>  NCUI signed MOU with an Women University in Haryana State &amp; launched a Certificate Programme in Cooperative Management  </vt:lpstr>
      <vt:lpstr> Objectives of one year Certificate of Proficiency Course in Cooperative Management</vt:lpstr>
      <vt:lpstr> Objectives of one year Certificate of Proficiency Course in Cooperative Management</vt:lpstr>
      <vt:lpstr>Semester I : Cooperative Concept and Management</vt:lpstr>
      <vt:lpstr>Semester II : Cooperative Finance and  Micro Enterprises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&amp; CAMPUS COOPERATIVES IN INDIA</dc:title>
  <dc:creator>ncui-</dc:creator>
  <cp:lastModifiedBy>admin</cp:lastModifiedBy>
  <cp:revision>42</cp:revision>
  <dcterms:created xsi:type="dcterms:W3CDTF">2006-08-16T00:00:00Z</dcterms:created>
  <dcterms:modified xsi:type="dcterms:W3CDTF">2014-09-12T08:38:14Z</dcterms:modified>
</cp:coreProperties>
</file>