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51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3A60-A729-4D66-92C3-70369D860A84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9FDA83-6E22-45B9-99F4-D65A8DB2EB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3A60-A729-4D66-92C3-70369D860A84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DA83-6E22-45B9-99F4-D65A8DB2EB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F9FDA83-6E22-45B9-99F4-D65A8DB2EB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3A60-A729-4D66-92C3-70369D860A84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3A60-A729-4D66-92C3-70369D860A84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F9FDA83-6E22-45B9-99F4-D65A8DB2EB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3A60-A729-4D66-92C3-70369D860A84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9FDA83-6E22-45B9-99F4-D65A8DB2EB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FA53A60-A729-4D66-92C3-70369D860A84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DA83-6E22-45B9-99F4-D65A8DB2EB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3A60-A729-4D66-92C3-70369D860A84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F9FDA83-6E22-45B9-99F4-D65A8DB2EB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3A60-A729-4D66-92C3-70369D860A84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F9FDA83-6E22-45B9-99F4-D65A8DB2EB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3A60-A729-4D66-92C3-70369D860A84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9FDA83-6E22-45B9-99F4-D65A8DB2EB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9FDA83-6E22-45B9-99F4-D65A8DB2EB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3A60-A729-4D66-92C3-70369D860A84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F9FDA83-6E22-45B9-99F4-D65A8DB2EB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FA53A60-A729-4D66-92C3-70369D860A84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FA53A60-A729-4D66-92C3-70369D860A84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9FDA83-6E22-45B9-99F4-D65A8DB2EB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By:</a:t>
            </a:r>
          </a:p>
          <a:p>
            <a:r>
              <a:rPr lang="en-US" sz="2600" dirty="0" smtClean="0">
                <a:solidFill>
                  <a:schemeClr val="tx1"/>
                </a:solidFill>
              </a:rPr>
              <a:t>B.D. SHARMA</a:t>
            </a:r>
          </a:p>
          <a:p>
            <a:r>
              <a:rPr lang="en-US" sz="1500" dirty="0" smtClean="0">
                <a:solidFill>
                  <a:schemeClr val="tx1"/>
                </a:solidFill>
              </a:rPr>
              <a:t>Former Director, ICA – AP</a:t>
            </a:r>
          </a:p>
          <a:p>
            <a:r>
              <a:rPr lang="en-US" sz="1500" dirty="0" smtClean="0">
                <a:solidFill>
                  <a:schemeClr val="tx1"/>
                </a:solidFill>
              </a:rPr>
              <a:t>&amp;</a:t>
            </a:r>
          </a:p>
          <a:p>
            <a:r>
              <a:rPr lang="en-US" sz="1500" dirty="0" smtClean="0">
                <a:solidFill>
                  <a:schemeClr val="tx1"/>
                </a:solidFill>
              </a:rPr>
              <a:t>Former Chief Executive, </a:t>
            </a:r>
          </a:p>
          <a:p>
            <a:r>
              <a:rPr lang="en-US" sz="1500" dirty="0" smtClean="0">
                <a:solidFill>
                  <a:schemeClr val="tx1"/>
                </a:solidFill>
              </a:rPr>
              <a:t>National Co-Operative Union Of India (NCUI)</a:t>
            </a:r>
            <a:endParaRPr lang="en-US" sz="15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848600" cy="2133600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i="1" dirty="0" smtClean="0"/>
              <a:t>Co-Operative Law as an Instrument of Strengthening Co-Operative Identity: </a:t>
            </a:r>
            <a:br>
              <a:rPr lang="en-US" sz="2400" b="1" i="1" dirty="0" smtClean="0"/>
            </a:br>
            <a:r>
              <a:rPr lang="en-US" sz="2400" b="1" i="1" dirty="0" smtClean="0"/>
              <a:t>An INDIAN Experience </a:t>
            </a:r>
            <a:br>
              <a:rPr lang="en-US" sz="2400" b="1" i="1" dirty="0" smtClean="0"/>
            </a:br>
            <a:r>
              <a:rPr lang="en-US" sz="2400" i="1" dirty="0" smtClean="0"/>
              <a:t>-</a:t>
            </a:r>
            <a:r>
              <a:rPr lang="en-US" sz="2400" b="1" i="1" dirty="0" smtClean="0"/>
              <a:t/>
            </a:r>
            <a:br>
              <a:rPr lang="en-US" sz="2400" b="1" i="1" dirty="0" smtClean="0"/>
            </a:br>
            <a:r>
              <a:rPr lang="en-US" sz="2400" i="1" dirty="0" smtClean="0"/>
              <a:t>ICA-AP Co-Operative Research Conference, 16</a:t>
            </a:r>
            <a:r>
              <a:rPr lang="en-US" sz="2400" i="1" baseline="30000" dirty="0" smtClean="0"/>
              <a:t>th</a:t>
            </a:r>
            <a:r>
              <a:rPr lang="en-US" sz="2400" i="1" dirty="0" smtClean="0"/>
              <a:t> September</a:t>
            </a:r>
            <a:r>
              <a:rPr lang="en-US" sz="2400" i="1" smtClean="0"/>
              <a:t>, 2014 </a:t>
            </a:r>
            <a:r>
              <a:rPr lang="en-US" sz="2400" i="1" dirty="0" smtClean="0"/>
              <a:t>BALI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000" b="1" i="1" dirty="0" smtClean="0"/>
              <a:t>National development council (1958) resolution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Criticized state parternership in coops.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Emphasized de-</a:t>
            </a:r>
            <a:r>
              <a:rPr lang="en-US" sz="2000" dirty="0" err="1" smtClean="0"/>
              <a:t>officialisation</a:t>
            </a:r>
            <a:r>
              <a:rPr lang="en-US" sz="2000" dirty="0" smtClean="0"/>
              <a:t>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VL Mehta committee recommended framework for administration and amendments in coop law.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000" b="1" i="1" dirty="0" smtClean="0"/>
              <a:t>Vested interests in coops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Coop growth attracted vested interest in coops to misuse them for their own benefits (MIRDHA committee, 1965).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Removal of restrictive provision to curb vested interests (guidelines issued by Govt. Of India).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Coop movement called upon govt. to suitably amend coop law to restore democratic character of coops (1976 coop congress).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000" b="1" i="1" dirty="0" err="1" smtClean="0"/>
              <a:t>Chaudhary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Brahm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Perkash</a:t>
            </a:r>
            <a:r>
              <a:rPr lang="en-US" sz="2000" b="1" i="1" dirty="0" smtClean="0"/>
              <a:t> Committee model coop law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/>
              <a:t>Implementation of new economic policy  (1990).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Committee recommended features of model coop law</a:t>
            </a:r>
          </a:p>
          <a:p>
            <a:pPr>
              <a:buNone/>
            </a:pPr>
            <a:endParaRPr lang="en-US" sz="2000" dirty="0" smtClean="0"/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Enunciation of state policy and ICA cooperative principles in the beginning of the act itself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Removal of restrictive provisions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No rule making power to Govt.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Greater responsibility to federations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No equity of govt. in coops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Accountability of board and responsibility of members defined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Role of registrar to be reduced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Constitution of coop tribunals</a:t>
            </a:r>
          </a:p>
          <a:p>
            <a:pPr marL="514350" indent="-514350">
              <a:buFont typeface="+mj-lt"/>
              <a:buAutoNum type="romanLcPeriod"/>
            </a:pPr>
            <a:endParaRPr lang="en-US" sz="2000" dirty="0" smtClean="0"/>
          </a:p>
          <a:p>
            <a:pPr marL="514350" indent="-514350">
              <a:buFont typeface="+mj-lt"/>
              <a:buAutoNum type="romanLcPeriod"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000" b="1" i="1" dirty="0" smtClean="0"/>
              <a:t>Emergence Parallel coop law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A.P. mutually aided cooperative societies acts for unaided coops by govt.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Non involvement of govt. in such coops at all. Only broad monitoring required.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000" b="1" i="1" dirty="0" smtClean="0"/>
              <a:t>Committee on democratization and professionalization of coops (Ardhanari Swaran Committee)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Review of various state coop laws are against coop identity.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Role of registrar need to be positive.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Federation of coop to play more active role for promoting guiding coops.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Professionalization has to be made of coop management.</a:t>
            </a:r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000" b="1" i="1" dirty="0" smtClean="0"/>
              <a:t>Globalization and coop law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Increasing advocacy for amendment of coop law.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Producer company law for producer companies following coop.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principles and complete in the market.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Owned by primary producers.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Undertake activities relating to primary produce.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Members equity not trade able in stock exchange.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000" b="1" i="1" dirty="0" smtClean="0"/>
              <a:t>Multistate coop law of 2002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Replaces erstwhile multiunit coop act of 1942. based on review by an expert committee in 1977 – first multistate coop law of 1984 and presently multi state coop law of 2002.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This law includes coop identity statements of ICA, 1995 as an annexure mentioned in first schedule.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000" b="1" i="1" dirty="0" smtClean="0"/>
              <a:t>National Coop Policy 2002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Recognizes coop identities and calls for necessary amendments in coop law accordingly.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Although coop law has been liberalized through various amendments.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Legal interpretation of identity is yet to be provided by law or by law of coops.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High power committee (</a:t>
            </a:r>
            <a:r>
              <a:rPr lang="en-US" sz="2000" dirty="0" err="1" smtClean="0"/>
              <a:t>ShivaJi</a:t>
            </a:r>
            <a:r>
              <a:rPr lang="en-US" sz="2000" dirty="0" smtClean="0"/>
              <a:t> </a:t>
            </a:r>
            <a:r>
              <a:rPr lang="en-US" sz="2000" dirty="0" err="1" smtClean="0"/>
              <a:t>Rao</a:t>
            </a:r>
            <a:r>
              <a:rPr lang="en-US" sz="2000" dirty="0" smtClean="0"/>
              <a:t> </a:t>
            </a:r>
            <a:r>
              <a:rPr lang="en-US" sz="2000" dirty="0" err="1" smtClean="0"/>
              <a:t>Patil</a:t>
            </a:r>
            <a:r>
              <a:rPr lang="en-US" sz="2000" dirty="0" smtClean="0"/>
              <a:t> Committee) recommended constitutional amendments to restore coop identity.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Parliament has passed constitutional amendments bill in 2011 &amp; it has become law on 08.02.2012.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000" b="1" i="1" dirty="0" smtClean="0"/>
              <a:t>Evolution of coop Identity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Stage 1:</a:t>
            </a:r>
          </a:p>
          <a:p>
            <a:pPr>
              <a:buNone/>
            </a:pP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smtClean="0"/>
              <a:t>Application of Rochdale Principles (till 1936)</a:t>
            </a:r>
          </a:p>
          <a:p>
            <a:pPr marL="514350" indent="-514350">
              <a:buNone/>
            </a:pPr>
            <a:endParaRPr lang="en-US" sz="2000" dirty="0" smtClean="0"/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Open membership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Democratic control (one member one vote)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Distribution of surplus in proportion to transactions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Limited interest </a:t>
            </a:r>
            <a:r>
              <a:rPr lang="en-US" sz="2000" dirty="0"/>
              <a:t>o</a:t>
            </a:r>
            <a:r>
              <a:rPr lang="en-US" sz="2000" dirty="0" smtClean="0"/>
              <a:t>n capital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Political and religion neutrality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Cash trading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Promotion of education</a:t>
            </a:r>
          </a:p>
          <a:p>
            <a:pPr marL="514350" indent="-514350">
              <a:buFont typeface="+mj-lt"/>
              <a:buAutoNum type="romanLcPeriod"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000" b="1" i="1" dirty="0" smtClean="0"/>
              <a:t>…..contd.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Stage 2</a:t>
            </a:r>
          </a:p>
          <a:p>
            <a:pPr>
              <a:buNone/>
            </a:pP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smtClean="0"/>
              <a:t>ICA commission on coop principles  (1966)</a:t>
            </a:r>
          </a:p>
          <a:p>
            <a:pPr marL="514350" indent="-514350">
              <a:buNone/>
            </a:pPr>
            <a:endParaRPr lang="en-US" sz="2000" dirty="0" smtClean="0"/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Open and voluntary membership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Democratic governments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Limited return on capital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Education of members and public in coop principles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Surplus belong to member 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Cooperation among coops</a:t>
            </a:r>
          </a:p>
          <a:p>
            <a:pPr marL="514350" indent="-514350">
              <a:buFont typeface="+mj-lt"/>
              <a:buAutoNum type="romanLcPeriod"/>
            </a:pPr>
            <a:endParaRPr lang="en-US" sz="2000" dirty="0" smtClean="0"/>
          </a:p>
          <a:p>
            <a:pPr marL="514350" indent="-514350">
              <a:buFont typeface="+mj-lt"/>
              <a:buAutoNum type="romanLcPeriod"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34400" cy="758952"/>
          </a:xfrm>
        </p:spPr>
        <p:txBody>
          <a:bodyPr anchor="ctr">
            <a:normAutofit/>
          </a:bodyPr>
          <a:lstStyle/>
          <a:p>
            <a:r>
              <a:rPr lang="en-US" sz="2000" b="1" i="1" dirty="0" smtClean="0"/>
              <a:t>Scope of Paper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Evolution of Co-operative Laws in India.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Evolution of Co-operative Identity.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Inclusion of provisions in Co-Operative.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Steps for Effective Integration of Co-Operative Identity in COOP.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000" b="1" i="1" dirty="0" smtClean="0"/>
              <a:t>……contd.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37448" cy="4797552"/>
          </a:xfrm>
        </p:spPr>
        <p:txBody>
          <a:bodyPr>
            <a:normAutofit fontScale="85000" lnSpcReduction="20000"/>
          </a:bodyPr>
          <a:lstStyle/>
          <a:p>
            <a:r>
              <a:rPr lang="en-US" sz="2000" dirty="0" smtClean="0"/>
              <a:t>Stage 3: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ICA cooperative identity</a:t>
            </a:r>
          </a:p>
          <a:p>
            <a:pPr>
              <a:buNone/>
            </a:pPr>
            <a:endParaRPr lang="en-US" sz="2000" dirty="0" smtClean="0"/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Backdrop – globalization</a:t>
            </a:r>
          </a:p>
          <a:p>
            <a:pPr marL="514350" indent="-514350">
              <a:buFont typeface="+mj-lt"/>
              <a:buAutoNum type="romanLcPeriod"/>
            </a:pPr>
            <a:endParaRPr lang="en-US" sz="2000" dirty="0" smtClean="0"/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Consists of three components: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000" dirty="0" smtClean="0"/>
              <a:t>Coop definition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000" dirty="0" smtClean="0"/>
              <a:t>Coop values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000" dirty="0" smtClean="0"/>
              <a:t>Coop principles</a:t>
            </a:r>
          </a:p>
          <a:p>
            <a:pPr marL="514350" indent="-514350">
              <a:buFont typeface="+mj-lt"/>
              <a:buAutoNum type="alphaLcParenR"/>
            </a:pPr>
            <a:endParaRPr lang="en-US" sz="2000" dirty="0"/>
          </a:p>
          <a:p>
            <a:pPr marL="514350" indent="-514350">
              <a:buFont typeface="+mj-lt"/>
              <a:buAutoNum type="alphaUcPeriod"/>
            </a:pPr>
            <a:r>
              <a:rPr lang="en-US" sz="2000" dirty="0" smtClean="0"/>
              <a:t>Coop definition: Defines characteristics of coop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Autonomy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Association of persons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Voluntary organization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Common economic, social and cultural needs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Jointly and democratically controlled enterprise</a:t>
            </a:r>
          </a:p>
          <a:p>
            <a:pPr marL="514350" indent="-514350">
              <a:buFont typeface="+mj-lt"/>
              <a:buAutoNum type="romanLcPeriod"/>
            </a:pP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953000"/>
          </a:xfrm>
        </p:spPr>
        <p:txBody>
          <a:bodyPr anchor="ctr">
            <a:normAutofit fontScale="70000" lnSpcReduction="20000"/>
          </a:bodyPr>
          <a:lstStyle/>
          <a:p>
            <a:pPr marL="457200" indent="-457200">
              <a:buFont typeface="+mj-lt"/>
              <a:buAutoNum type="alphaUcPeriod" startAt="2"/>
            </a:pPr>
            <a:endParaRPr lang="en-US" sz="2000" dirty="0" smtClean="0"/>
          </a:p>
          <a:p>
            <a:pPr marL="457200" indent="-457200">
              <a:buFont typeface="+mj-lt"/>
              <a:buAutoNum type="alphaUcPeriod" startAt="2"/>
            </a:pPr>
            <a:r>
              <a:rPr lang="en-US" dirty="0" smtClean="0"/>
              <a:t>Values</a:t>
            </a:r>
          </a:p>
          <a:p>
            <a:pPr marL="457200" indent="-457200">
              <a:buFont typeface="+mj-lt"/>
              <a:buAutoNum type="alphaUcPeriod" startAt="2"/>
            </a:pPr>
            <a:endParaRPr lang="en-US" dirty="0" smtClean="0"/>
          </a:p>
          <a:p>
            <a:pPr marL="514350" indent="-514350">
              <a:buFont typeface="+mj-lt"/>
              <a:buAutoNum type="romanLcPeriod"/>
            </a:pPr>
            <a:r>
              <a:rPr lang="en-US" dirty="0" smtClean="0"/>
              <a:t>Basic values : Self help, self responsibilities, democracy, equality, equity, solidarity.</a:t>
            </a:r>
          </a:p>
          <a:p>
            <a:pPr marL="514350" indent="-514350">
              <a:buFont typeface="+mj-lt"/>
              <a:buAutoNum type="romanLcPeriod"/>
            </a:pPr>
            <a:r>
              <a:rPr lang="en-US" dirty="0" smtClean="0"/>
              <a:t>Ethical Values : Honesty, Openness, social responsibility, care for others.</a:t>
            </a:r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Font typeface="+mj-lt"/>
              <a:buAutoNum type="alphaUcPeriod" startAt="3"/>
            </a:pPr>
            <a:r>
              <a:rPr lang="en-US" dirty="0" smtClean="0"/>
              <a:t>Cooperative principles</a:t>
            </a:r>
          </a:p>
          <a:p>
            <a:pPr marL="514350" indent="-514350">
              <a:buFont typeface="+mj-lt"/>
              <a:buAutoNum type="alphaUcPeriod" startAt="3"/>
            </a:pPr>
            <a:endParaRPr lang="en-US" dirty="0" smtClean="0"/>
          </a:p>
          <a:p>
            <a:pPr marL="514350" indent="-514350">
              <a:buFont typeface="+mj-lt"/>
              <a:buAutoNum type="romanLcPeriod"/>
            </a:pPr>
            <a:r>
              <a:rPr lang="en-US" dirty="0" smtClean="0"/>
              <a:t>Voluntary &amp; open membership</a:t>
            </a:r>
          </a:p>
          <a:p>
            <a:pPr marL="514350" indent="-514350">
              <a:buFont typeface="+mj-lt"/>
              <a:buAutoNum type="romanLcPeriod"/>
            </a:pPr>
            <a:r>
              <a:rPr lang="en-US" dirty="0" smtClean="0"/>
              <a:t>Democratic member control</a:t>
            </a:r>
          </a:p>
          <a:p>
            <a:pPr marL="514350" indent="-514350">
              <a:buFont typeface="+mj-lt"/>
              <a:buAutoNum type="romanLcPeriod"/>
            </a:pPr>
            <a:r>
              <a:rPr lang="en-US" dirty="0" smtClean="0"/>
              <a:t>Member economic participation</a:t>
            </a:r>
          </a:p>
          <a:p>
            <a:pPr marL="514350" indent="-514350">
              <a:buFont typeface="+mj-lt"/>
              <a:buAutoNum type="romanLcPeriod"/>
            </a:pPr>
            <a:r>
              <a:rPr lang="en-US" dirty="0" smtClean="0"/>
              <a:t>Autonomy &amp; independence</a:t>
            </a:r>
          </a:p>
          <a:p>
            <a:pPr marL="514350" indent="-514350">
              <a:buFont typeface="+mj-lt"/>
              <a:buAutoNum type="romanLcPeriod"/>
            </a:pPr>
            <a:r>
              <a:rPr lang="en-US" dirty="0" smtClean="0"/>
              <a:t>Education, training and information</a:t>
            </a:r>
          </a:p>
          <a:p>
            <a:pPr marL="514350" indent="-514350">
              <a:buFont typeface="+mj-lt"/>
              <a:buAutoNum type="romanLcPeriod"/>
            </a:pPr>
            <a:r>
              <a:rPr lang="en-US" dirty="0" smtClean="0"/>
              <a:t>Cooperation amongst coops</a:t>
            </a:r>
          </a:p>
          <a:p>
            <a:pPr marL="514350" indent="-514350">
              <a:buFont typeface="+mj-lt"/>
              <a:buAutoNum type="romanLcPeriod"/>
            </a:pPr>
            <a:r>
              <a:rPr lang="en-US" dirty="0" smtClean="0"/>
              <a:t>Concern for community</a:t>
            </a:r>
          </a:p>
          <a:p>
            <a:pPr marL="457200" indent="-457200">
              <a:buFont typeface="+mj-lt"/>
              <a:buAutoNum type="alphaLcPeriod"/>
            </a:pPr>
            <a:endParaRPr lang="en-US" sz="2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 anchor="ctr">
            <a:normAutofit/>
          </a:bodyPr>
          <a:lstStyle/>
          <a:p>
            <a:r>
              <a:rPr lang="en-US" sz="2000" b="1" i="1" dirty="0" smtClean="0"/>
              <a:t>…..contd.</a:t>
            </a:r>
            <a:endParaRPr lang="en-US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000" b="1" i="1" u="sng" dirty="0" smtClean="0"/>
              <a:t>Integration of cooperative identity in working &amp; business of coops</a:t>
            </a:r>
            <a:endParaRPr lang="en-US" sz="2000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Making specific provision in law for enforcement of coop identity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Levels of integrations</a:t>
            </a:r>
          </a:p>
          <a:p>
            <a:pPr>
              <a:buNone/>
            </a:pPr>
            <a:endParaRPr lang="en-US" sz="2000" dirty="0" smtClean="0"/>
          </a:p>
          <a:p>
            <a:pPr marL="457200" indent="-457200">
              <a:buFont typeface="+mj-lt"/>
              <a:buAutoNum type="alphaLcPeriod"/>
            </a:pPr>
            <a:r>
              <a:rPr lang="en-US" sz="2000" dirty="0" smtClean="0"/>
              <a:t>Members level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000" dirty="0" smtClean="0"/>
              <a:t>Board members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000" dirty="0" smtClean="0"/>
              <a:t>Professional managers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000" dirty="0" smtClean="0"/>
              <a:t>Federations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000" dirty="0" smtClean="0"/>
              <a:t>Govt.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000" dirty="0" smtClean="0"/>
              <a:t>HRD institutes</a:t>
            </a:r>
          </a:p>
          <a:p>
            <a:pPr marL="457200" indent="-457200"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en-US" sz="2000" b="1" i="1" dirty="0" smtClean="0"/>
              <a:t>Backdrop of Co-operative Law in Pre-Independence Period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Indian Co-operative movement emerged as solution to problems of Farmers.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Deteriorating rural economy prompted emergence of Informal credit COOPS in Rural and also Urban Areas.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Recommendation of FREDRIK NICHOLON to create rural credits Co-operatives based on RAIFFELSEN patterns of rural credit COOPS of Germany.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000" b="1" i="1" dirty="0" smtClean="0"/>
              <a:t>Co-operative Credit Societies Act of 1904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 smtClean="0"/>
              <a:t>First Co-operative law.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Applicable in whole of India.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A central legislation.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This law creating a simple framework of administration of COOPS 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Creation of Institution of registrar whose role was to register and motivate people to COOP.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Govt. Role very minimal.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Law recognized “SELF RELIANCE”, SELF-HELP, MUTUALITY, DEMOCRACY” as COOP Principles.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000" b="1" i="1" dirty="0" smtClean="0"/>
              <a:t>Co-operative Society acts of 1912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Scope of law was widened to cover Co-operatives in rural and Urban areas in the field of credit, marketing, consumers, workers etc.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Was based on British Industrial Provident Societies Act.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Co-operative principles of “Self reliance, self-help, mutuality, democracy” were retained.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Application of law led to diversification of Co-operative sector.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609600"/>
          </a:xfrm>
        </p:spPr>
        <p:txBody>
          <a:bodyPr anchor="ctr">
            <a:normAutofit fontScale="90000"/>
          </a:bodyPr>
          <a:lstStyle/>
          <a:p>
            <a:r>
              <a:rPr lang="en-US" sz="2000" b="1" i="1" dirty="0" smtClean="0"/>
              <a:t/>
            </a:r>
            <a:br>
              <a:rPr lang="en-US" sz="2000" b="1" i="1" dirty="0" smtClean="0"/>
            </a:br>
            <a:r>
              <a:rPr lang="en-US" sz="2000" b="1" i="1" dirty="0" smtClean="0"/>
              <a:t>Co-operations becomes state subject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500872" cy="4953000"/>
          </a:xfrm>
        </p:spPr>
        <p:txBody>
          <a:bodyPr>
            <a:normAutofit fontScale="70000" lnSpcReduction="20000"/>
          </a:bodyPr>
          <a:lstStyle/>
          <a:p>
            <a:endParaRPr lang="en-US" sz="2400" dirty="0" smtClean="0"/>
          </a:p>
          <a:p>
            <a:r>
              <a:rPr lang="en-US" sz="2400" dirty="0" smtClean="0"/>
              <a:t>Review of progress/growth of coops by MACLAGON Committee (1915) and recommending a federal structure for COOPS.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As a result of MONTAGUE-CHELMSFORD recommendation for constitutional reforms (1919) cooperation became state subject.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States enact their own laws; Bombay state takes lead followed by Bihar, Orissa, </a:t>
            </a:r>
            <a:r>
              <a:rPr lang="en-US" sz="2400" dirty="0" err="1" smtClean="0"/>
              <a:t>Tamilnadu</a:t>
            </a:r>
            <a:r>
              <a:rPr lang="en-US" sz="2400" dirty="0" smtClean="0"/>
              <a:t> etc..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State coops laws retain provision of coop law of 1912.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Important provision made in Bombay coop societies act, 1925 defining purpose of Co-operative, “ to facilitate information working of COOPS for promotion of thrift, self-help &amp; cooperation”.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1925 act amended as Maharashtra coop societies act of 1960, “where as with a view to provide orderly development of coop movement in the state of Maharashtra in accordance with directive principles of state policy enunciated in the constitution of India . . . . “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marL="457200" indent="-457200">
              <a:buFont typeface="+mj-lt"/>
              <a:buAutoNum type="alphaUcPeriod" startAt="2"/>
            </a:pPr>
            <a:r>
              <a:rPr lang="en-US" sz="2000" b="1" i="1" dirty="0" smtClean="0"/>
              <a:t>Post-Independence period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Major shift in economic policy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Economic planning to establish socialistic pattern of society 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Mixed economy 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000" dirty="0" smtClean="0"/>
              <a:t>Recognition of cooperative sector as balancing sector</a:t>
            </a:r>
          </a:p>
          <a:p>
            <a:pPr marL="514350" indent="-514350">
              <a:buNone/>
            </a:pPr>
            <a:endParaRPr lang="en-US" sz="2000" dirty="0" smtClean="0"/>
          </a:p>
          <a:p>
            <a:pPr marL="514350" indent="-514350"/>
            <a:r>
              <a:rPr lang="en-US" sz="2000" dirty="0" smtClean="0"/>
              <a:t>State financial partnership in Co-operative was incorporated in coop laws (rural credit survey committee).</a:t>
            </a:r>
          </a:p>
          <a:p>
            <a:pPr marL="514350" indent="-514350">
              <a:buNone/>
            </a:pPr>
            <a:endParaRPr lang="en-US" sz="2000" dirty="0" smtClean="0"/>
          </a:p>
          <a:p>
            <a:pPr marL="514350" indent="-514350"/>
            <a:r>
              <a:rPr lang="en-US" sz="2000" dirty="0" smtClean="0"/>
              <a:t>Increased state control over coops.</a:t>
            </a:r>
          </a:p>
          <a:p>
            <a:pPr marL="514350" indent="-514350">
              <a:buNone/>
            </a:pPr>
            <a:endParaRPr lang="en-US" sz="2000" dirty="0" smtClean="0"/>
          </a:p>
          <a:p>
            <a:pPr marL="514350" indent="-514350"/>
            <a:r>
              <a:rPr lang="en-US" sz="2000" dirty="0" smtClean="0"/>
              <a:t>Distance between the membership and coops.</a:t>
            </a:r>
          </a:p>
          <a:p>
            <a:pPr marL="514350" indent="-514350"/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000" dirty="0" smtClean="0"/>
              <a:t> </a:t>
            </a:r>
            <a:r>
              <a:rPr lang="en-US" sz="2000" b="1" i="1" dirty="0" smtClean="0"/>
              <a:t>ST RAJAH committee of 1956 on COOP law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Simple coop law.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Decentralization of powers of registrar.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Societies to confirm to common economic interest of members, social justice.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Amalgamation with the consent of members . . . . 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000" b="1" i="1" dirty="0" smtClean="0"/>
              <a:t>Impact of state partnerships on coops</a:t>
            </a:r>
            <a:endParaRPr lang="en-US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Negative impact on democratic management.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Dependency of syndrome.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Quantitative growth of coops.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Image as Pseudo coops.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Politicization of coops.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126</TotalTime>
  <Words>1178</Words>
  <Application>Microsoft Office PowerPoint</Application>
  <PresentationFormat>On-screen Show (4:3)</PresentationFormat>
  <Paragraphs>216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Civic</vt:lpstr>
      <vt:lpstr>      Co-Operative Law as an Instrument of Strengthening Co-Operative Identity:  An INDIAN Experience  - ICA-AP Co-Operative Research Conference, 16th September, 2014 BALI </vt:lpstr>
      <vt:lpstr>Scope of Paper</vt:lpstr>
      <vt:lpstr>Backdrop of Co-operative Law in Pre-Independence Period</vt:lpstr>
      <vt:lpstr>Co-operative Credit Societies Act of 1904</vt:lpstr>
      <vt:lpstr>Co-operative Society acts of 1912</vt:lpstr>
      <vt:lpstr> Co-operations becomes state subject</vt:lpstr>
      <vt:lpstr>Post-Independence period</vt:lpstr>
      <vt:lpstr> ST RAJAH committee of 1956 on COOP law</vt:lpstr>
      <vt:lpstr>Impact of state partnerships on coops</vt:lpstr>
      <vt:lpstr>National development council (1958) resolution</vt:lpstr>
      <vt:lpstr>Vested interests in coops</vt:lpstr>
      <vt:lpstr>Chaudhary Brahm Perkash Committee model coop law</vt:lpstr>
      <vt:lpstr>Emergence Parallel coop law</vt:lpstr>
      <vt:lpstr>Committee on democratization and professionalization of coops (Ardhanari Swaran Committee)</vt:lpstr>
      <vt:lpstr>Globalization and coop law</vt:lpstr>
      <vt:lpstr>Multistate coop law of 2002</vt:lpstr>
      <vt:lpstr>National Coop Policy 2002</vt:lpstr>
      <vt:lpstr>Evolution of coop Identity</vt:lpstr>
      <vt:lpstr>…..contd.</vt:lpstr>
      <vt:lpstr>……contd.</vt:lpstr>
      <vt:lpstr>…..contd.</vt:lpstr>
      <vt:lpstr>Integration of cooperative identity in working &amp; business of coops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Co-Operative Law as an Instrument of Strengthening Co-Operative Identity: An INDIAN Experience  - ICA-AP Co-Operative Research Conference, 16th September, 2002 BALI</dc:title>
  <dc:creator>B.D Shrarma</dc:creator>
  <cp:lastModifiedBy>options</cp:lastModifiedBy>
  <cp:revision>51</cp:revision>
  <dcterms:created xsi:type="dcterms:W3CDTF">2014-09-12T16:55:18Z</dcterms:created>
  <dcterms:modified xsi:type="dcterms:W3CDTF">2014-09-16T01:06:45Z</dcterms:modified>
</cp:coreProperties>
</file>