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theme/theme4.xml" ContentType="application/vnd.openxmlformats-officedocument.theme+xml"/>
  <Override PartName="/ppt/notesSlides/notesSlide1.xml" ContentType="application/vnd.openxmlformats-officedocument.presentationml.notesSlide+xml"/>
  <Default Extension="bin" ContentType="application/vnd.openxmlformats-officedocument.oleObject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9" r:id="rId1"/>
    <p:sldMasterId id="2147483670" r:id="rId2"/>
  </p:sldMasterIdLst>
  <p:notesMasterIdLst>
    <p:notesMasterId r:id="rId14"/>
  </p:notesMasterIdLst>
  <p:handoutMasterIdLst>
    <p:handoutMasterId r:id="rId15"/>
  </p:handoutMasterIdLst>
  <p:sldIdLst>
    <p:sldId id="336" r:id="rId3"/>
    <p:sldId id="337" r:id="rId4"/>
    <p:sldId id="344" r:id="rId5"/>
    <p:sldId id="338" r:id="rId6"/>
    <p:sldId id="348" r:id="rId7"/>
    <p:sldId id="349" r:id="rId8"/>
    <p:sldId id="340" r:id="rId9"/>
    <p:sldId id="342" r:id="rId10"/>
    <p:sldId id="351" r:id="rId11"/>
    <p:sldId id="352" r:id="rId12"/>
    <p:sldId id="350" r:id="rId13"/>
  </p:sldIdLst>
  <p:sldSz cx="9144000" cy="6858000" type="screen4x3"/>
  <p:notesSz cx="6807200" cy="9939338"/>
  <p:defaultTextStyle>
    <a:defPPr>
      <a:defRPr lang="ja-JP"/>
    </a:defPPr>
    <a:lvl1pPr algn="l" defTabSz="457200" rtl="0" fontAlgn="base">
      <a:spcBef>
        <a:spcPct val="0"/>
      </a:spcBef>
      <a:spcAft>
        <a:spcPct val="0"/>
      </a:spcAft>
      <a:defRPr kumimoji="1" sz="2000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umimoji="1" sz="20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umimoji="1" sz="20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umimoji="1" sz="20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umimoji="1" sz="20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sz="2000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sz="2000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sz="2000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sz="2000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7E00"/>
    <a:srgbClr val="FF7B00"/>
    <a:srgbClr val="E4E4E4"/>
    <a:srgbClr val="F70000"/>
    <a:srgbClr val="BF0017"/>
    <a:srgbClr val="DDDDDD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330" autoAdjust="0"/>
    <p:restoredTop sz="94660"/>
  </p:normalViewPr>
  <p:slideViewPr>
    <p:cSldViewPr snapToObjects="1">
      <p:cViewPr>
        <p:scale>
          <a:sx n="75" d="100"/>
          <a:sy n="75" d="100"/>
        </p:scale>
        <p:origin x="-1182" y="-8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Objects="1">
      <p:cViewPr varScale="1">
        <p:scale>
          <a:sx n="58" d="100"/>
          <a:sy n="58" d="100"/>
        </p:scale>
        <p:origin x="-2448" y="-78"/>
      </p:cViewPr>
      <p:guideLst>
        <p:guide orient="horz" pos="3131"/>
        <p:guide pos="2144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68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Calibri" pitchFamily="34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quarter" idx="1"/>
          </p:nvPr>
        </p:nvSpPr>
        <p:spPr>
          <a:xfrm>
            <a:off x="3856038" y="0"/>
            <a:ext cx="2949575" cy="4968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6BD1306E-1012-48AC-837E-FBDF48AF36F4}" type="datetime1">
              <a:rPr lang="ja-JP" altLang="en-US"/>
              <a:pPr>
                <a:defRPr/>
              </a:pPr>
              <a:t>2014/9/12</a:t>
            </a:fld>
            <a:endParaRPr lang="en-US" altLang="ja-JP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2"/>
          </p:nvPr>
        </p:nvSpPr>
        <p:spPr>
          <a:xfrm>
            <a:off x="0" y="9440863"/>
            <a:ext cx="2949575" cy="4968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Calibri" pitchFamily="34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3"/>
          </p:nvPr>
        </p:nvSpPr>
        <p:spPr>
          <a:xfrm>
            <a:off x="3856038" y="9440863"/>
            <a:ext cx="2949575" cy="4968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01477581-52EF-406F-979D-D7403AEB1420}" type="slidenum">
              <a:rPr lang="ja-JP" altLang="en-US"/>
              <a:pPr>
                <a:defRPr/>
              </a:pPr>
              <a:t>&lt;#&gt;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68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Calibri" pitchFamily="34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49575" cy="4968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35613632-38FC-4F4E-BD6E-A2DB76E45D36}" type="datetime1">
              <a:rPr lang="ja-JP" altLang="en-US"/>
              <a:pPr>
                <a:defRPr/>
              </a:pPr>
              <a:t>2014/9/12</a:t>
            </a:fld>
            <a:endParaRPr lang="en-US" altLang="ja-JP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67288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ja-JP" altLang="en-US" noProof="0" smtClean="0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1038" y="4721225"/>
            <a:ext cx="5445125" cy="44719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ja-JP" altLang="en-US" noProof="0" smtClean="0"/>
              <a:t>マスタ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68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Calibri" pitchFamily="34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56038" y="9440863"/>
            <a:ext cx="2949575" cy="4968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DED6E369-E1D1-43E0-A285-3E50E4967EA9}" type="slidenum">
              <a:rPr lang="ja-JP" altLang="en-US"/>
              <a:pPr>
                <a:defRPr/>
              </a:pPr>
              <a:t>&lt;#&gt;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ＭＳ Ｐ明朝" pitchFamily="18" charset="-128"/>
        <a:cs typeface="ＭＳ Ｐゴシック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ＭＳ Ｐ明朝" pitchFamily="18" charset="-128"/>
        <a:cs typeface="ＭＳ Ｐゴシック" charset="-128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ＭＳ Ｐ明朝" pitchFamily="18" charset="-128"/>
        <a:cs typeface="ＭＳ Ｐゴシック" charset="-128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ＭＳ Ｐ明朝" pitchFamily="18" charset="-128"/>
        <a:cs typeface="ＭＳ Ｐゴシック" charset="-128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ＭＳ Ｐ明朝" pitchFamily="18" charset="-128"/>
        <a:cs typeface="ＭＳ Ｐゴシック" charset="-128"/>
      </a:defRPr>
    </a:lvl5pPr>
    <a:lvl6pPr marL="22860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4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lIns="95662" tIns="47831" rIns="95662" bIns="47831"/>
          <a:lstStyle/>
          <a:p>
            <a:pPr defTabSz="914400" eaLnBrk="1" hangingPunct="1"/>
            <a:endParaRPr lang="ja-JP" altLang="en-US" smtClean="0"/>
          </a:p>
        </p:txBody>
      </p:sp>
      <p:sp>
        <p:nvSpPr>
          <p:cNvPr id="28675" name="スライド番号プレースホルダ 3"/>
          <p:cNvSpPr txBox="1">
            <a:spLocks noGrp="1"/>
          </p:cNvSpPr>
          <p:nvPr/>
        </p:nvSpPr>
        <p:spPr bwMode="auto">
          <a:xfrm>
            <a:off x="3856038" y="9440863"/>
            <a:ext cx="2949575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5662" tIns="47831" rIns="95662" bIns="47831" anchor="b"/>
          <a:lstStyle/>
          <a:p>
            <a:pPr algn="r" defTabSz="957263"/>
            <a:fld id="{EFA928D5-DACC-4C42-8738-905BAE3B8C73}" type="slidenum">
              <a:rPr lang="en-US" altLang="ja-JP" sz="1200"/>
              <a:pPr algn="r" defTabSz="957263"/>
              <a:t>1</a:t>
            </a:fld>
            <a:endParaRPr lang="en-US" altLang="ja-JP" sz="12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ノート プレースホルダー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31747" name="スライド番号プレースホルダー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68BC1CC9-C837-4E01-9ABF-8B6903EC64D6}" type="slidenum">
              <a:rPr lang="ja-JP" altLang="en-US" smtClean="0">
                <a:ea typeface="ＭＳ Ｐゴシック" charset="-128"/>
              </a:rPr>
              <a:pPr/>
              <a:t>3</a:t>
            </a:fld>
            <a:endParaRPr lang="en-US" altLang="ja-JP" smtClean="0">
              <a:ea typeface="ＭＳ Ｐゴシック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マスター サブタイトルの書式設定</a:t>
            </a:r>
            <a:endParaRPr lang="ja-JP" altLang="en-US"/>
          </a:p>
        </p:txBody>
      </p:sp>
      <p:sp>
        <p:nvSpPr>
          <p:cNvPr id="4" name="スライド番号プレースホル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73301F-8FC6-4AA2-A672-07ACAF9615F2}" type="slidenum">
              <a:rPr lang="en-US" altLang="ja-JP"/>
              <a:pPr>
                <a:defRPr/>
              </a:pPr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スライド番号プレースホル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62F13D-1390-47A9-9B89-5ABC9550E736}" type="slidenum">
              <a:rPr lang="en-US" altLang="ja-JP"/>
              <a:pPr>
                <a:defRPr/>
              </a:pPr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スライド番号プレースホル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4A3CAE-5259-459B-8CD9-C9596371DE55}" type="slidenum">
              <a:rPr lang="en-US" altLang="ja-JP"/>
              <a:pPr>
                <a:defRPr/>
              </a:pPr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マスター サブタイトルの書式設定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 dirty="0" smtClean="0"/>
              <a:t>マスター タイトルの書式設定</a:t>
            </a:r>
            <a:endParaRPr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 dirty="0" smtClean="0"/>
              <a:t>マスター タイトルの書式設定</a:t>
            </a:r>
            <a:endParaRPr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スライド番号プレースホル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05824A-AB85-40AE-8326-A10E1B137EDB}" type="slidenum">
              <a:rPr lang="en-US" altLang="ja-JP"/>
              <a:pPr>
                <a:defRPr/>
              </a:pPr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スライド番号プレースホル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E70757-AEBF-468D-874F-B00DEF324873}" type="slidenum">
              <a:rPr lang="en-US" altLang="ja-JP"/>
              <a:pPr>
                <a:defRPr/>
              </a:pPr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スライド番号プレースホル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2B102E-977B-45D0-934B-DF2B37221149}" type="slidenum">
              <a:rPr lang="en-US" altLang="ja-JP"/>
              <a:pPr>
                <a:defRPr/>
              </a:pPr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スライド番号プレースホル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28B255-A7C0-4C5C-AEF0-749BCFF3147F}" type="slidenum">
              <a:rPr lang="en-US" altLang="ja-JP"/>
              <a:pPr>
                <a:defRPr/>
              </a:pPr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スライド番号プレースホル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2BBF81-8996-482C-AAFE-DC3C12E33FD1}" type="slidenum">
              <a:rPr lang="en-US" altLang="ja-JP"/>
              <a:pPr>
                <a:defRPr/>
              </a:pPr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番号プレースホル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F0EDC7-F498-481B-BBD4-13D1F1F99CC7}" type="slidenum">
              <a:rPr lang="en-US" altLang="ja-JP"/>
              <a:pPr>
                <a:defRPr/>
              </a:pPr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スライド番号プレースホル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E14D9B-9478-4E98-88CC-BC31D9178B6F}" type="slidenum">
              <a:rPr lang="en-US" altLang="ja-JP"/>
              <a:pPr>
                <a:defRPr/>
              </a:pPr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スライド番号プレースホル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283474-840D-4E59-A582-A214A114921B}" type="slidenum">
              <a:rPr lang="en-US" altLang="ja-JP"/>
              <a:pPr>
                <a:defRPr/>
              </a:pPr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4"/>
          <p:cNvSpPr>
            <a:spLocks noChangeArrowheads="1"/>
          </p:cNvSpPr>
          <p:nvPr/>
        </p:nvSpPr>
        <p:spPr bwMode="auto">
          <a:xfrm>
            <a:off x="0" y="6208713"/>
            <a:ext cx="9144000" cy="655637"/>
          </a:xfrm>
          <a:prstGeom prst="rect">
            <a:avLst/>
          </a:prstGeom>
          <a:solidFill>
            <a:srgbClr val="515457"/>
          </a:solidFill>
          <a:ln>
            <a:noFill/>
          </a:ln>
          <a:extLst/>
        </p:spPr>
        <p:txBody>
          <a:bodyPr wrap="none" anchor="ctr"/>
          <a:lstStyle/>
          <a:p>
            <a:pPr algn="ctr" defTabSz="914400">
              <a:defRPr/>
            </a:pPr>
            <a:endParaRPr lang="ja-JP" altLang="en-US" sz="1800">
              <a:solidFill>
                <a:srgbClr val="000000"/>
              </a:solidFill>
              <a:ea typeface="ＭＳ Ｐゴシック" pitchFamily="50" charset="-128"/>
            </a:endParaRPr>
          </a:p>
        </p:txBody>
      </p:sp>
      <p:pic>
        <p:nvPicPr>
          <p:cNvPr id="1027" name="図 22" descr="UC_LogoData_hanten-[更新済み].gif"/>
          <p:cNvPicPr>
            <a:picLocks noChangeAspect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7869238" y="6286500"/>
            <a:ext cx="944562" cy="547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8" name="Line 16"/>
          <p:cNvSpPr>
            <a:spLocks noChangeShapeType="1"/>
          </p:cNvSpPr>
          <p:nvPr/>
        </p:nvSpPr>
        <p:spPr bwMode="auto">
          <a:xfrm>
            <a:off x="8453438" y="0"/>
            <a:ext cx="0" cy="1052513"/>
          </a:xfrm>
          <a:prstGeom prst="line">
            <a:avLst/>
          </a:prstGeom>
          <a:noFill/>
          <a:ln w="107950">
            <a:solidFill>
              <a:srgbClr val="D16C15"/>
            </a:solidFill>
            <a:round/>
            <a:headEnd/>
            <a:tailEnd/>
          </a:ln>
          <a:extLst/>
        </p:spPr>
        <p:txBody>
          <a:bodyPr/>
          <a:lstStyle/>
          <a:p>
            <a:pPr algn="ctr">
              <a:defRPr/>
            </a:pPr>
            <a:endParaRPr lang="ja-JP" altLang="en-US">
              <a:ea typeface="ＭＳ Ｐゴシック" pitchFamily="50" charset="-128"/>
            </a:endParaRPr>
          </a:p>
        </p:txBody>
      </p:sp>
      <p:sp>
        <p:nvSpPr>
          <p:cNvPr id="1029" name="Line 17"/>
          <p:cNvSpPr>
            <a:spLocks noChangeShapeType="1"/>
          </p:cNvSpPr>
          <p:nvPr/>
        </p:nvSpPr>
        <p:spPr bwMode="auto">
          <a:xfrm>
            <a:off x="8693150" y="0"/>
            <a:ext cx="0" cy="1052513"/>
          </a:xfrm>
          <a:prstGeom prst="line">
            <a:avLst/>
          </a:prstGeom>
          <a:noFill/>
          <a:ln w="107950">
            <a:solidFill>
              <a:srgbClr val="00984B"/>
            </a:solidFill>
            <a:round/>
            <a:headEnd/>
            <a:tailEnd/>
          </a:ln>
          <a:extLst/>
        </p:spPr>
        <p:txBody>
          <a:bodyPr/>
          <a:lstStyle/>
          <a:p>
            <a:pPr algn="ctr">
              <a:defRPr/>
            </a:pPr>
            <a:endParaRPr lang="ja-JP" altLang="en-US">
              <a:ea typeface="ＭＳ Ｐゴシック" pitchFamily="50" charset="-128"/>
            </a:endParaRPr>
          </a:p>
        </p:txBody>
      </p:sp>
      <p:sp>
        <p:nvSpPr>
          <p:cNvPr id="1030" name="Line 4"/>
          <p:cNvSpPr>
            <a:spLocks noChangeShapeType="1"/>
          </p:cNvSpPr>
          <p:nvPr/>
        </p:nvSpPr>
        <p:spPr bwMode="auto">
          <a:xfrm>
            <a:off x="0" y="1065213"/>
            <a:ext cx="9144000" cy="0"/>
          </a:xfrm>
          <a:prstGeom prst="line">
            <a:avLst/>
          </a:prstGeom>
          <a:noFill/>
          <a:ln w="22225">
            <a:pattFill prst="pct50">
              <a:fgClr>
                <a:schemeClr val="tx2"/>
              </a:fgClr>
              <a:bgClr>
                <a:schemeClr val="bg1"/>
              </a:bgClr>
            </a:pattFill>
            <a:round/>
            <a:headEnd/>
            <a:tailEnd/>
          </a:ln>
          <a:extLst/>
        </p:spPr>
        <p:txBody>
          <a:bodyPr/>
          <a:lstStyle/>
          <a:p>
            <a:pPr algn="ctr">
              <a:defRPr/>
            </a:pPr>
            <a:endParaRPr lang="ja-JP" altLang="en-US">
              <a:ea typeface="ＭＳ Ｐゴシック" pitchFamily="50" charset="-128"/>
            </a:endParaRPr>
          </a:p>
        </p:txBody>
      </p:sp>
      <p:sp>
        <p:nvSpPr>
          <p:cNvPr id="1031" name="Line 20"/>
          <p:cNvSpPr>
            <a:spLocks noChangeShapeType="1"/>
          </p:cNvSpPr>
          <p:nvPr/>
        </p:nvSpPr>
        <p:spPr bwMode="auto">
          <a:xfrm>
            <a:off x="7961313" y="0"/>
            <a:ext cx="0" cy="1052513"/>
          </a:xfrm>
          <a:prstGeom prst="line">
            <a:avLst/>
          </a:prstGeom>
          <a:noFill/>
          <a:ln w="107950">
            <a:solidFill>
              <a:srgbClr val="119BDE"/>
            </a:solidFill>
            <a:round/>
            <a:headEnd/>
            <a:tailEnd/>
          </a:ln>
          <a:extLst/>
        </p:spPr>
        <p:txBody>
          <a:bodyPr/>
          <a:lstStyle/>
          <a:p>
            <a:pPr algn="ctr">
              <a:defRPr/>
            </a:pPr>
            <a:endParaRPr lang="ja-JP" altLang="en-US">
              <a:ea typeface="ＭＳ Ｐゴシック" pitchFamily="50" charset="-128"/>
            </a:endParaRPr>
          </a:p>
        </p:txBody>
      </p:sp>
      <p:sp>
        <p:nvSpPr>
          <p:cNvPr id="1032" name="Line 21"/>
          <p:cNvSpPr>
            <a:spLocks noChangeShapeType="1"/>
          </p:cNvSpPr>
          <p:nvPr/>
        </p:nvSpPr>
        <p:spPr bwMode="auto">
          <a:xfrm>
            <a:off x="8201025" y="0"/>
            <a:ext cx="0" cy="1052513"/>
          </a:xfrm>
          <a:prstGeom prst="line">
            <a:avLst/>
          </a:prstGeom>
          <a:noFill/>
          <a:ln w="107950">
            <a:solidFill>
              <a:srgbClr val="F1CF00"/>
            </a:solidFill>
            <a:round/>
            <a:headEnd/>
            <a:tailEnd/>
          </a:ln>
          <a:extLst/>
        </p:spPr>
        <p:txBody>
          <a:bodyPr/>
          <a:lstStyle/>
          <a:p>
            <a:pPr algn="ctr">
              <a:defRPr/>
            </a:pPr>
            <a:endParaRPr lang="ja-JP" altLang="en-US">
              <a:ea typeface="ＭＳ Ｐゴシック" pitchFamily="50" charset="-128"/>
            </a:endParaRPr>
          </a:p>
        </p:txBody>
      </p:sp>
      <p:sp>
        <p:nvSpPr>
          <p:cNvPr id="3081" name="Text Box 26"/>
          <p:cNvSpPr txBox="1">
            <a:spLocks noChangeArrowheads="1"/>
          </p:cNvSpPr>
          <p:nvPr/>
        </p:nvSpPr>
        <p:spPr bwMode="auto">
          <a:xfrm>
            <a:off x="146050" y="6467475"/>
            <a:ext cx="3787775" cy="200025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algn="ctr" defTabSz="914400" eaLnBrk="1" hangingPunct="1">
              <a:spcBef>
                <a:spcPct val="50000"/>
              </a:spcBef>
              <a:defRPr/>
            </a:pPr>
            <a:r>
              <a:rPr lang="en-US" altLang="ja-JP" sz="700" b="1" smtClean="0">
                <a:solidFill>
                  <a:srgbClr val="FFFFFF"/>
                </a:solidFill>
                <a:latin typeface="ＭＳ Ｐ明朝" pitchFamily="18" charset="-128"/>
                <a:ea typeface="ＭＳ Ｐ明朝" pitchFamily="18" charset="-128"/>
              </a:rPr>
              <a:t>Copyright © 2008 National Federation of University Co-operative Associations All Right</a:t>
            </a:r>
            <a:r>
              <a:rPr lang="en-US" altLang="ja-JP" sz="700" b="1" smtClean="0">
                <a:solidFill>
                  <a:srgbClr val="000000"/>
                </a:solidFill>
                <a:latin typeface="ＭＳ Ｐ明朝" pitchFamily="18" charset="-128"/>
                <a:ea typeface="ＭＳ Ｐ明朝" pitchFamily="18" charset="-128"/>
              </a:rPr>
              <a:t> </a:t>
            </a:r>
            <a:r>
              <a:rPr lang="en-US" altLang="ja-JP" sz="700" b="1" smtClean="0">
                <a:solidFill>
                  <a:srgbClr val="FFFFFF"/>
                </a:solidFill>
                <a:latin typeface="ＭＳ Ｐ明朝" pitchFamily="18" charset="-128"/>
                <a:ea typeface="ＭＳ Ｐ明朝" pitchFamily="18" charset="-128"/>
              </a:rPr>
              <a:t>Reserved.</a:t>
            </a:r>
          </a:p>
        </p:txBody>
      </p:sp>
      <p:sp>
        <p:nvSpPr>
          <p:cNvPr id="10" name="スライド番号プレースホルダ 1"/>
          <p:cNvSpPr>
            <a:spLocks noGrp="1"/>
          </p:cNvSpPr>
          <p:nvPr>
            <p:ph type="sldNum" sz="quarter" idx="4"/>
          </p:nvPr>
        </p:nvSpPr>
        <p:spPr>
          <a:xfrm>
            <a:off x="4110038" y="6429375"/>
            <a:ext cx="923925" cy="2857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chemeClr val="bg1"/>
                </a:solidFill>
                <a:latin typeface="ＭＳ Ｐ明朝" pitchFamily="18" charset="-128"/>
                <a:ea typeface="ＭＳ Ｐ明朝" pitchFamily="18" charset="-128"/>
              </a:defRPr>
            </a:lvl1pPr>
          </a:lstStyle>
          <a:p>
            <a:pPr>
              <a:defRPr/>
            </a:pPr>
            <a:fld id="{F720A77D-CC4C-46F5-8024-8FFB783DE352}" type="slidenum">
              <a:rPr lang="en-US" altLang="ja-JP"/>
              <a:pPr>
                <a:defRPr/>
              </a:pPr>
              <a:t>&lt;#&gt;</a:t>
            </a:fld>
            <a:endParaRPr lang="en-US" altLang="ja-JP"/>
          </a:p>
        </p:txBody>
      </p:sp>
      <p:pic>
        <p:nvPicPr>
          <p:cNvPr id="1035" name="図 12" descr="typeBfoot.jpg"/>
          <p:cNvPicPr>
            <a:picLocks noChangeAspect="1"/>
          </p:cNvPicPr>
          <p:nvPr userDrawn="1"/>
        </p:nvPicPr>
        <p:blipFill>
          <a:blip r:embed="rId14"/>
          <a:srcRect/>
          <a:stretch>
            <a:fillRect/>
          </a:stretch>
        </p:blipFill>
        <p:spPr bwMode="auto">
          <a:xfrm>
            <a:off x="9525" y="6265863"/>
            <a:ext cx="9151938" cy="585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6" name="図 10" descr="typeBhead.jpg"/>
          <p:cNvPicPr>
            <a:picLocks noChangeAspect="1"/>
          </p:cNvPicPr>
          <p:nvPr userDrawn="1"/>
        </p:nvPicPr>
        <p:blipFill>
          <a:blip r:embed="rId15"/>
          <a:srcRect/>
          <a:stretch>
            <a:fillRect/>
          </a:stretch>
        </p:blipFill>
        <p:spPr bwMode="auto">
          <a:xfrm>
            <a:off x="0" y="42863"/>
            <a:ext cx="9144000" cy="938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4"/>
          <p:cNvSpPr>
            <a:spLocks noChangeArrowheads="1"/>
          </p:cNvSpPr>
          <p:nvPr/>
        </p:nvSpPr>
        <p:spPr bwMode="auto">
          <a:xfrm>
            <a:off x="0" y="6208713"/>
            <a:ext cx="9144000" cy="655637"/>
          </a:xfrm>
          <a:prstGeom prst="rect">
            <a:avLst/>
          </a:prstGeom>
          <a:solidFill>
            <a:srgbClr val="515457"/>
          </a:solidFill>
          <a:ln>
            <a:noFill/>
          </a:ln>
          <a:extLst/>
        </p:spPr>
        <p:txBody>
          <a:bodyPr wrap="none" anchor="ctr"/>
          <a:lstStyle/>
          <a:p>
            <a:pPr algn="ctr" defTabSz="914400">
              <a:defRPr/>
            </a:pPr>
            <a:endParaRPr lang="ja-JP" altLang="en-US" sz="1800">
              <a:solidFill>
                <a:srgbClr val="000000"/>
              </a:solidFill>
              <a:ea typeface="ＭＳ Ｐゴシック" pitchFamily="50" charset="-128"/>
            </a:endParaRPr>
          </a:p>
        </p:txBody>
      </p:sp>
      <p:pic>
        <p:nvPicPr>
          <p:cNvPr id="13315" name="図 22" descr="UC_LogoData_hanten-[更新済み].gif"/>
          <p:cNvPicPr>
            <a:picLocks noChangeAspect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7869238" y="6286500"/>
            <a:ext cx="944562" cy="547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2" name="Line 16"/>
          <p:cNvSpPr>
            <a:spLocks noChangeShapeType="1"/>
          </p:cNvSpPr>
          <p:nvPr/>
        </p:nvSpPr>
        <p:spPr bwMode="auto">
          <a:xfrm>
            <a:off x="8453438" y="0"/>
            <a:ext cx="0" cy="1052513"/>
          </a:xfrm>
          <a:prstGeom prst="line">
            <a:avLst/>
          </a:prstGeom>
          <a:noFill/>
          <a:ln w="107950">
            <a:solidFill>
              <a:srgbClr val="D16C15"/>
            </a:solidFill>
            <a:round/>
            <a:headEnd/>
            <a:tailEnd/>
          </a:ln>
          <a:extLst/>
        </p:spPr>
        <p:txBody>
          <a:bodyPr/>
          <a:lstStyle/>
          <a:p>
            <a:pPr algn="ctr">
              <a:defRPr/>
            </a:pPr>
            <a:endParaRPr lang="ja-JP" altLang="en-US">
              <a:ea typeface="ＭＳ Ｐゴシック" pitchFamily="50" charset="-128"/>
            </a:endParaRPr>
          </a:p>
        </p:txBody>
      </p:sp>
      <p:sp>
        <p:nvSpPr>
          <p:cNvPr id="2053" name="Line 17"/>
          <p:cNvSpPr>
            <a:spLocks noChangeShapeType="1"/>
          </p:cNvSpPr>
          <p:nvPr/>
        </p:nvSpPr>
        <p:spPr bwMode="auto">
          <a:xfrm>
            <a:off x="8693150" y="0"/>
            <a:ext cx="0" cy="1052513"/>
          </a:xfrm>
          <a:prstGeom prst="line">
            <a:avLst/>
          </a:prstGeom>
          <a:noFill/>
          <a:ln w="107950">
            <a:solidFill>
              <a:srgbClr val="00984B"/>
            </a:solidFill>
            <a:round/>
            <a:headEnd/>
            <a:tailEnd/>
          </a:ln>
          <a:extLst/>
        </p:spPr>
        <p:txBody>
          <a:bodyPr/>
          <a:lstStyle/>
          <a:p>
            <a:pPr algn="ctr">
              <a:defRPr/>
            </a:pPr>
            <a:endParaRPr lang="ja-JP" altLang="en-US">
              <a:ea typeface="ＭＳ Ｐゴシック" pitchFamily="50" charset="-128"/>
            </a:endParaRPr>
          </a:p>
        </p:txBody>
      </p:sp>
      <p:sp>
        <p:nvSpPr>
          <p:cNvPr id="2054" name="Line 4"/>
          <p:cNvSpPr>
            <a:spLocks noChangeShapeType="1"/>
          </p:cNvSpPr>
          <p:nvPr/>
        </p:nvSpPr>
        <p:spPr bwMode="auto">
          <a:xfrm>
            <a:off x="0" y="1065213"/>
            <a:ext cx="9144000" cy="0"/>
          </a:xfrm>
          <a:prstGeom prst="line">
            <a:avLst/>
          </a:prstGeom>
          <a:noFill/>
          <a:ln w="22225">
            <a:pattFill prst="pct50">
              <a:fgClr>
                <a:schemeClr val="tx2"/>
              </a:fgClr>
              <a:bgClr>
                <a:schemeClr val="bg1"/>
              </a:bgClr>
            </a:pattFill>
            <a:round/>
            <a:headEnd/>
            <a:tailEnd/>
          </a:ln>
          <a:extLst/>
        </p:spPr>
        <p:txBody>
          <a:bodyPr/>
          <a:lstStyle/>
          <a:p>
            <a:pPr algn="ctr">
              <a:defRPr/>
            </a:pPr>
            <a:endParaRPr lang="ja-JP" altLang="en-US">
              <a:ea typeface="ＭＳ Ｐゴシック" pitchFamily="50" charset="-128"/>
            </a:endParaRPr>
          </a:p>
        </p:txBody>
      </p:sp>
      <p:sp>
        <p:nvSpPr>
          <p:cNvPr id="2055" name="Line 20"/>
          <p:cNvSpPr>
            <a:spLocks noChangeShapeType="1"/>
          </p:cNvSpPr>
          <p:nvPr/>
        </p:nvSpPr>
        <p:spPr bwMode="auto">
          <a:xfrm>
            <a:off x="7961313" y="0"/>
            <a:ext cx="0" cy="1052513"/>
          </a:xfrm>
          <a:prstGeom prst="line">
            <a:avLst/>
          </a:prstGeom>
          <a:noFill/>
          <a:ln w="107950">
            <a:solidFill>
              <a:srgbClr val="119BDE"/>
            </a:solidFill>
            <a:round/>
            <a:headEnd/>
            <a:tailEnd/>
          </a:ln>
          <a:extLst/>
        </p:spPr>
        <p:txBody>
          <a:bodyPr/>
          <a:lstStyle/>
          <a:p>
            <a:pPr algn="ctr">
              <a:defRPr/>
            </a:pPr>
            <a:endParaRPr lang="ja-JP" altLang="en-US">
              <a:ea typeface="ＭＳ Ｐゴシック" pitchFamily="50" charset="-128"/>
            </a:endParaRPr>
          </a:p>
        </p:txBody>
      </p:sp>
      <p:sp>
        <p:nvSpPr>
          <p:cNvPr id="2056" name="Line 21"/>
          <p:cNvSpPr>
            <a:spLocks noChangeShapeType="1"/>
          </p:cNvSpPr>
          <p:nvPr/>
        </p:nvSpPr>
        <p:spPr bwMode="auto">
          <a:xfrm>
            <a:off x="8201025" y="0"/>
            <a:ext cx="0" cy="1052513"/>
          </a:xfrm>
          <a:prstGeom prst="line">
            <a:avLst/>
          </a:prstGeom>
          <a:noFill/>
          <a:ln w="107950">
            <a:solidFill>
              <a:srgbClr val="F1CF00"/>
            </a:solidFill>
            <a:round/>
            <a:headEnd/>
            <a:tailEnd/>
          </a:ln>
          <a:extLst/>
        </p:spPr>
        <p:txBody>
          <a:bodyPr/>
          <a:lstStyle/>
          <a:p>
            <a:pPr algn="ctr">
              <a:defRPr/>
            </a:pPr>
            <a:endParaRPr lang="ja-JP" altLang="en-US">
              <a:ea typeface="ＭＳ Ｐゴシック" pitchFamily="50" charset="-128"/>
            </a:endParaRPr>
          </a:p>
        </p:txBody>
      </p:sp>
      <p:sp>
        <p:nvSpPr>
          <p:cNvPr id="3081" name="Text Box 26"/>
          <p:cNvSpPr txBox="1">
            <a:spLocks noChangeArrowheads="1"/>
          </p:cNvSpPr>
          <p:nvPr/>
        </p:nvSpPr>
        <p:spPr bwMode="auto">
          <a:xfrm>
            <a:off x="146050" y="6467475"/>
            <a:ext cx="3787775" cy="200025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algn="ctr" defTabSz="914400" eaLnBrk="1" hangingPunct="1">
              <a:spcBef>
                <a:spcPct val="50000"/>
              </a:spcBef>
              <a:defRPr/>
            </a:pPr>
            <a:r>
              <a:rPr lang="en-US" altLang="ja-JP" sz="700" b="1" smtClean="0">
                <a:solidFill>
                  <a:srgbClr val="FFFFFF"/>
                </a:solidFill>
                <a:latin typeface="ＭＳ Ｐ明朝" pitchFamily="18" charset="-128"/>
                <a:ea typeface="ＭＳ Ｐ明朝" pitchFamily="18" charset="-128"/>
              </a:rPr>
              <a:t>Copyright © 2008 National Federation of University Co-operative Associations All Right</a:t>
            </a:r>
            <a:r>
              <a:rPr lang="en-US" altLang="ja-JP" sz="700" b="1" smtClean="0">
                <a:solidFill>
                  <a:srgbClr val="000000"/>
                </a:solidFill>
                <a:latin typeface="ＭＳ Ｐ明朝" pitchFamily="18" charset="-128"/>
                <a:ea typeface="ＭＳ Ｐ明朝" pitchFamily="18" charset="-128"/>
              </a:rPr>
              <a:t> </a:t>
            </a:r>
            <a:r>
              <a:rPr lang="en-US" altLang="ja-JP" sz="700" b="1" smtClean="0">
                <a:solidFill>
                  <a:srgbClr val="FFFFFF"/>
                </a:solidFill>
                <a:latin typeface="ＭＳ Ｐ明朝" pitchFamily="18" charset="-128"/>
                <a:ea typeface="ＭＳ Ｐ明朝" pitchFamily="18" charset="-128"/>
              </a:rPr>
              <a:t>Reserved.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  <p:sldLayoutId id="2147483683" r:id="rId2"/>
    <p:sldLayoutId id="2147483684" r:id="rId3"/>
    <p:sldLayoutId id="2147483685" r:id="rId4"/>
    <p:sldLayoutId id="2147483686" r:id="rId5"/>
    <p:sldLayoutId id="2147483687" r:id="rId6"/>
    <p:sldLayoutId id="2147483688" r:id="rId7"/>
    <p:sldLayoutId id="2147483689" r:id="rId8"/>
    <p:sldLayoutId id="2147483690" r:id="rId9"/>
    <p:sldLayoutId id="2147483691" r:id="rId10"/>
    <p:sldLayoutId id="2147483692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メイリオ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Segoe UI"/>
          <a:ea typeface="メイリオ"/>
          <a:cs typeface="メイリオ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Segoe UI"/>
          <a:ea typeface="メイリオ"/>
          <a:cs typeface="メイリオ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Segoe UI"/>
          <a:ea typeface="メイリオ"/>
          <a:cs typeface="メイリオ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Segoe UI"/>
          <a:ea typeface="メイリオ"/>
          <a:cs typeface="メイリオ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メイリオ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  <a:cs typeface="メイリオ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  <a:cs typeface="メイリオ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  <a:cs typeface="メイリオ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  <a:cs typeface="メイリオ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5.xml"/><Relationship Id="rId1" Type="http://schemas.openxmlformats.org/officeDocument/2006/relationships/vmlDrawing" Target="../drawings/vmlDrawing1.vml"/><Relationship Id="rId5" Type="http://schemas.openxmlformats.org/officeDocument/2006/relationships/oleObject" Target="../embeddings/oleObject2.bin"/><Relationship Id="rId4" Type="http://schemas.openxmlformats.org/officeDocument/2006/relationships/oleObject" Target="../embeddings/oleObject1.bin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2"/>
          <p:cNvSpPr>
            <a:spLocks noChangeArrowheads="1"/>
          </p:cNvSpPr>
          <p:nvPr/>
        </p:nvSpPr>
        <p:spPr bwMode="auto">
          <a:xfrm>
            <a:off x="107950" y="115888"/>
            <a:ext cx="7748588" cy="800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altLang="ja-JP" sz="3000">
                <a:latin typeface="Garamond" pitchFamily="18" charset="0"/>
                <a:ea typeface="HG丸ｺﾞｼｯｸM-PRO" pitchFamily="50" charset="-128"/>
                <a:cs typeface="Garamond" pitchFamily="18" charset="0"/>
              </a:rPr>
              <a:t>ICA-AP Committee on University/Campus Co-op</a:t>
            </a:r>
          </a:p>
          <a:p>
            <a:pPr algn="ctr"/>
            <a:r>
              <a:rPr lang="en-US" altLang="ja-JP" sz="1600">
                <a:latin typeface="Garamond" pitchFamily="18" charset="0"/>
                <a:ea typeface="HG丸ｺﾞｼｯｸM-PRO" pitchFamily="50" charset="-128"/>
                <a:cs typeface="Garamond" pitchFamily="18" charset="0"/>
              </a:rPr>
              <a:t>September 2014, Bali, Indonesia</a:t>
            </a:r>
            <a:endParaRPr lang="ja-JP" altLang="en-US" sz="1600">
              <a:solidFill>
                <a:schemeClr val="tx2"/>
              </a:solidFill>
              <a:latin typeface="Garamond" pitchFamily="18" charset="0"/>
            </a:endParaRPr>
          </a:p>
        </p:txBody>
      </p:sp>
      <p:sp>
        <p:nvSpPr>
          <p:cNvPr id="27650" name="Rectangle 3"/>
          <p:cNvSpPr>
            <a:spLocks noChangeArrowheads="1"/>
          </p:cNvSpPr>
          <p:nvPr/>
        </p:nvSpPr>
        <p:spPr bwMode="auto">
          <a:xfrm>
            <a:off x="0" y="1700213"/>
            <a:ext cx="9010650" cy="2592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altLang="ja-JP" sz="4800">
                <a:latin typeface="Garamond" pitchFamily="18" charset="0"/>
                <a:ea typeface="HG丸ｺﾞｼｯｸM-PRO" pitchFamily="50" charset="-128"/>
                <a:cs typeface="Garamond" pitchFamily="18" charset="0"/>
              </a:rPr>
              <a:t>University Co-operatives’ Activities of the Past Year</a:t>
            </a:r>
          </a:p>
          <a:p>
            <a:pPr algn="ctr"/>
            <a:r>
              <a:rPr lang="en-US" altLang="ja-JP" sz="4800">
                <a:latin typeface="Garamond" pitchFamily="18" charset="0"/>
                <a:ea typeface="HG丸ｺﾞｼｯｸM-PRO" pitchFamily="50" charset="-128"/>
                <a:cs typeface="Garamond" pitchFamily="18" charset="0"/>
              </a:rPr>
              <a:t> ~Report from Japan~</a:t>
            </a:r>
            <a:endParaRPr lang="ja-JP" altLang="en-US" sz="4800">
              <a:latin typeface="Garamond" pitchFamily="18" charset="0"/>
              <a:ea typeface="HG丸ｺﾞｼｯｸM-PRO" pitchFamily="50" charset="-128"/>
              <a:cs typeface="Garamond" pitchFamily="18" charset="0"/>
            </a:endParaRPr>
          </a:p>
        </p:txBody>
      </p:sp>
      <p:sp>
        <p:nvSpPr>
          <p:cNvPr id="27651" name="Rectangle 4"/>
          <p:cNvSpPr>
            <a:spLocks noChangeArrowheads="1"/>
          </p:cNvSpPr>
          <p:nvPr/>
        </p:nvSpPr>
        <p:spPr bwMode="auto">
          <a:xfrm>
            <a:off x="250825" y="4724400"/>
            <a:ext cx="8759825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altLang="ja-JP" sz="2800">
                <a:latin typeface="Garamond" pitchFamily="18" charset="0"/>
                <a:ea typeface="HG丸ｺﾞｼｯｸM-PRO" pitchFamily="50" charset="-128"/>
                <a:cs typeface="Garamond" pitchFamily="18" charset="0"/>
              </a:rPr>
              <a:t>National Federation of University Co-operative Associations</a:t>
            </a:r>
          </a:p>
          <a:p>
            <a:pPr algn="ctr"/>
            <a:r>
              <a:rPr lang="en-US" altLang="ja-JP" sz="2800">
                <a:latin typeface="Garamond" pitchFamily="18" charset="0"/>
                <a:ea typeface="HG丸ｺﾞｼｯｸM-PRO" pitchFamily="50" charset="-128"/>
                <a:cs typeface="Garamond" pitchFamily="18" charset="0"/>
              </a:rPr>
              <a:t>Executive Director     Shinichi Maita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タイトル 1"/>
          <p:cNvSpPr>
            <a:spLocks noGrp="1"/>
          </p:cNvSpPr>
          <p:nvPr>
            <p:ph type="title"/>
          </p:nvPr>
        </p:nvSpPr>
        <p:spPr bwMode="auto">
          <a:xfrm>
            <a:off x="457200" y="-161925"/>
            <a:ext cx="82296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altLang="ja-JP" sz="4000" smtClean="0">
                <a:latin typeface="Garamond" pitchFamily="18" charset="0"/>
              </a:rPr>
              <a:t>Activities to Support Learning</a:t>
            </a:r>
            <a:br>
              <a:rPr lang="en-US" altLang="ja-JP" sz="4000" smtClean="0">
                <a:latin typeface="Garamond" pitchFamily="18" charset="0"/>
              </a:rPr>
            </a:br>
            <a:r>
              <a:rPr lang="en-US" altLang="ja-JP" sz="4000" smtClean="0">
                <a:latin typeface="Garamond" pitchFamily="18" charset="0"/>
              </a:rPr>
              <a:t>and Growth of Students</a:t>
            </a:r>
            <a:endParaRPr lang="ja-JP" altLang="en-US" sz="4000" smtClean="0">
              <a:latin typeface="Garamond" pitchFamily="18" charset="0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0" y="5445125"/>
            <a:ext cx="9144000" cy="7080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altLang="ja-JP" dirty="0">
                <a:latin typeface="Garamond"/>
                <a:ea typeface="+mn-ea"/>
                <a:cs typeface="Garamond"/>
              </a:rPr>
              <a:t>We conduct various activities to support learning and growth of students.</a:t>
            </a:r>
            <a:endParaRPr lang="en-US" altLang="ja-JP" dirty="0">
              <a:latin typeface="Garamond"/>
              <a:ea typeface="+mn-ea"/>
              <a:cs typeface="Garamond"/>
            </a:endParaRPr>
          </a:p>
          <a:p>
            <a:pPr algn="ctr">
              <a:defRPr/>
            </a:pPr>
            <a:r>
              <a:rPr lang="en-US" altLang="ja-JP" dirty="0">
                <a:latin typeface="Garamond"/>
                <a:ea typeface="+mn-ea"/>
                <a:cs typeface="Garamond"/>
              </a:rPr>
              <a:t>(Picture: Guidance on Public Servant Examination Course in Kanazawa University Co-op)</a:t>
            </a:r>
            <a:endParaRPr lang="ja-JP" altLang="en-US" dirty="0">
              <a:latin typeface="Garamond"/>
              <a:ea typeface="+mn-ea"/>
              <a:cs typeface="Garamond"/>
            </a:endParaRPr>
          </a:p>
        </p:txBody>
      </p:sp>
      <p:pic>
        <p:nvPicPr>
          <p:cNvPr id="38916" name="Picture 2" descr="\\Nfuca-nas1\理事会室\広報調査\広報フォルダー\Report\Report2012\2012.1.26   大学生協　REPORT2012写真データ\学びと成長\金沢大生協　公務員ガイダンス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87525" y="1196975"/>
            <a:ext cx="5521325" cy="414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タイトル 1"/>
          <p:cNvSpPr>
            <a:spLocks noGrp="1"/>
          </p:cNvSpPr>
          <p:nvPr>
            <p:ph type="title"/>
          </p:nvPr>
        </p:nvSpPr>
        <p:spPr bwMode="auto">
          <a:xfrm>
            <a:off x="457200" y="-171450"/>
            <a:ext cx="82296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altLang="ja-JP" smtClean="0">
                <a:latin typeface="Garamond" pitchFamily="18" charset="0"/>
              </a:rPr>
              <a:t>Current Issues</a:t>
            </a:r>
            <a:r>
              <a:rPr lang="en-US" altLang="ja-JP" sz="3000" smtClean="0">
                <a:latin typeface="Garamond" pitchFamily="18" charset="0"/>
              </a:rPr>
              <a:t> </a:t>
            </a:r>
            <a:br>
              <a:rPr lang="en-US" altLang="ja-JP" sz="3000" smtClean="0">
                <a:latin typeface="Garamond" pitchFamily="18" charset="0"/>
              </a:rPr>
            </a:br>
            <a:r>
              <a:rPr lang="en-US" altLang="ja-JP" sz="2600" smtClean="0">
                <a:latin typeface="Garamond" pitchFamily="18" charset="0"/>
              </a:rPr>
              <a:t>(from Our BoD during the past year)</a:t>
            </a:r>
            <a:endParaRPr lang="ja-JP" altLang="en-US" sz="2600" smtClean="0">
              <a:latin typeface="Garamond" pitchFamily="18" charset="0"/>
            </a:endParaRPr>
          </a:p>
        </p:txBody>
      </p:sp>
      <p:sp>
        <p:nvSpPr>
          <p:cNvPr id="39938" name="コンテンツ プレースホルダー 2"/>
          <p:cNvSpPr>
            <a:spLocks noGrp="1"/>
          </p:cNvSpPr>
          <p:nvPr>
            <p:ph idx="1"/>
          </p:nvPr>
        </p:nvSpPr>
        <p:spPr bwMode="auto">
          <a:xfrm>
            <a:off x="457200" y="981075"/>
            <a:ext cx="8229600" cy="41656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altLang="ja-JP" sz="2400" b="1" smtClean="0">
                <a:latin typeface="Garamond" pitchFamily="18" charset="0"/>
              </a:rPr>
              <a:t>Increased investment of university co-ops</a:t>
            </a:r>
          </a:p>
          <a:p>
            <a:pPr lvl="1"/>
            <a:r>
              <a:rPr lang="en-US" altLang="ja-JP" sz="2000" smtClean="0">
                <a:latin typeface="Garamond" pitchFamily="18" charset="0"/>
              </a:rPr>
              <a:t>Self-financing as required by the university</a:t>
            </a:r>
          </a:p>
          <a:p>
            <a:r>
              <a:rPr lang="en-US" altLang="ja-JP" sz="2400" b="1" smtClean="0">
                <a:latin typeface="Garamond" pitchFamily="18" charset="0"/>
              </a:rPr>
              <a:t>Intensifying market competition</a:t>
            </a:r>
          </a:p>
          <a:p>
            <a:pPr lvl="1"/>
            <a:r>
              <a:rPr lang="en-US" altLang="ja-JP" sz="2000" smtClean="0">
                <a:latin typeface="Garamond" pitchFamily="18" charset="0"/>
              </a:rPr>
              <a:t>Convenience stores, electronic commerce companies (Amazon, etc.), vending machine installation bid, insurance companies, etc.</a:t>
            </a:r>
          </a:p>
          <a:p>
            <a:r>
              <a:rPr lang="en-US" altLang="ja-JP" sz="2400" b="1" smtClean="0">
                <a:latin typeface="Garamond" pitchFamily="18" charset="0"/>
              </a:rPr>
              <a:t>Reviewing the possibility of creating the national organization of business association</a:t>
            </a:r>
          </a:p>
          <a:p>
            <a:pPr lvl="1"/>
            <a:r>
              <a:rPr lang="en-US" altLang="ja-JP" sz="2000" smtClean="0">
                <a:latin typeface="Garamond" pitchFamily="18" charset="0"/>
              </a:rPr>
              <a:t>We are reviewing the consolidation of 9 business associations in Japan</a:t>
            </a:r>
          </a:p>
          <a:p>
            <a:pPr lvl="1"/>
            <a:r>
              <a:rPr lang="en-US" altLang="ja-JP" sz="2000" smtClean="0">
                <a:latin typeface="Garamond" pitchFamily="18" charset="0"/>
              </a:rPr>
              <a:t>We want to strengthen each business association and efficiency of national organization</a:t>
            </a:r>
          </a:p>
          <a:p>
            <a:r>
              <a:rPr lang="en-US" altLang="ja-JP" sz="2400" b="1" smtClean="0">
                <a:latin typeface="Garamond" pitchFamily="18" charset="0"/>
              </a:rPr>
              <a:t>E-books and electronic materials</a:t>
            </a:r>
          </a:p>
          <a:p>
            <a:pPr lvl="1"/>
            <a:r>
              <a:rPr lang="en-US" altLang="ja-JP" sz="2000" smtClean="0">
                <a:latin typeface="Garamond" pitchFamily="18" charset="0"/>
              </a:rPr>
              <a:t>How to contribute to the education innovation using e-books and electronic materials, and demonstrating the raison d'être (existence value of university co-ops)</a:t>
            </a:r>
          </a:p>
        </p:txBody>
      </p:sp>
      <p:sp>
        <p:nvSpPr>
          <p:cNvPr id="39939" name="スライド番号プレースホルダー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ctr"/>
            <a:fld id="{E4B817B6-E5D9-4EF6-A9DC-0D1EB6C55713}" type="slidenum">
              <a:rPr lang="en-US" altLang="ja-JP">
                <a:latin typeface="Garamond" pitchFamily="18" charset="0"/>
              </a:rPr>
              <a:pPr algn="ctr"/>
              <a:t>11</a:t>
            </a:fld>
            <a:endParaRPr lang="en-US" altLang="ja-JP">
              <a:latin typeface="Garamond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タイトル 1"/>
          <p:cNvSpPr>
            <a:spLocks noGrp="1"/>
          </p:cNvSpPr>
          <p:nvPr>
            <p:ph type="title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altLang="ja-JP" smtClean="0">
                <a:latin typeface="Garamond" pitchFamily="18" charset="0"/>
              </a:rPr>
              <a:t>Financial Data in 2013</a:t>
            </a:r>
            <a:endParaRPr lang="ja-JP" altLang="en-US" smtClean="0">
              <a:latin typeface="Garamond" pitchFamily="18" charset="0"/>
            </a:endParaRPr>
          </a:p>
        </p:txBody>
      </p:sp>
      <p:sp>
        <p:nvSpPr>
          <p:cNvPr id="29698" name="コンテンツ プレースホルダー 2"/>
          <p:cNvSpPr>
            <a:spLocks noGrp="1"/>
          </p:cNvSpPr>
          <p:nvPr>
            <p:ph idx="1"/>
          </p:nvPr>
        </p:nvSpPr>
        <p:spPr bwMode="auto">
          <a:xfrm>
            <a:off x="254000" y="1125538"/>
            <a:ext cx="8639175" cy="4525962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altLang="ja-JP" sz="2400" b="1" smtClean="0">
                <a:latin typeface="Garamond" pitchFamily="18" charset="0"/>
              </a:rPr>
              <a:t>Turnover: </a:t>
            </a:r>
            <a:r>
              <a:rPr lang="en-US" altLang="ja-JP" sz="2400" smtClean="0">
                <a:latin typeface="Garamond" pitchFamily="18" charset="0"/>
              </a:rPr>
              <a:t>187 billion yen (+0.8% compared to the previous year)</a:t>
            </a:r>
          </a:p>
          <a:p>
            <a:pPr lvl="1"/>
            <a:r>
              <a:rPr lang="en-US" altLang="ja-JP" sz="2400" smtClean="0">
                <a:latin typeface="Garamond" pitchFamily="18" charset="0"/>
              </a:rPr>
              <a:t>Bookstore: 34.9 billion yen (year-on-year decrease of 1.6%)</a:t>
            </a:r>
          </a:p>
          <a:p>
            <a:pPr lvl="1"/>
            <a:r>
              <a:rPr lang="en-US" altLang="ja-JP" sz="2400" smtClean="0">
                <a:latin typeface="Garamond" pitchFamily="18" charset="0"/>
              </a:rPr>
              <a:t>General store: 74.9 billion yen (year-on-year increase of 0.6%)</a:t>
            </a:r>
          </a:p>
          <a:p>
            <a:pPr lvl="1"/>
            <a:r>
              <a:rPr lang="en-US" altLang="ja-JP" sz="2400" smtClean="0">
                <a:latin typeface="Garamond" pitchFamily="18" charset="0"/>
              </a:rPr>
              <a:t>Services: 47.8 billion yen (year-on-year increase of 1.7%)</a:t>
            </a:r>
          </a:p>
          <a:p>
            <a:pPr lvl="1"/>
            <a:r>
              <a:rPr lang="en-US" altLang="ja-JP" sz="2400" smtClean="0">
                <a:latin typeface="Garamond" pitchFamily="18" charset="0"/>
              </a:rPr>
              <a:t>Dining hall: 29.4 billion yen (year-on-year increase of 2.8%)</a:t>
            </a:r>
          </a:p>
          <a:p>
            <a:r>
              <a:rPr lang="en-US" altLang="ja-JP" sz="2400" b="1" smtClean="0">
                <a:latin typeface="Garamond" pitchFamily="18" charset="0"/>
              </a:rPr>
              <a:t>Current surplus: </a:t>
            </a:r>
            <a:r>
              <a:rPr lang="en-US" altLang="ja-JP" sz="2400" smtClean="0">
                <a:latin typeface="Garamond" pitchFamily="18" charset="0"/>
              </a:rPr>
              <a:t>530 million yen (year-on-year increase of 24.5%)</a:t>
            </a:r>
          </a:p>
          <a:p>
            <a:r>
              <a:rPr lang="en-US" altLang="ja-JP" sz="2400" b="1" smtClean="0">
                <a:latin typeface="Garamond" pitchFamily="18" charset="0"/>
              </a:rPr>
              <a:t>Number of customers: </a:t>
            </a:r>
            <a:r>
              <a:rPr lang="en-US" altLang="ja-JP" sz="2400" smtClean="0">
                <a:latin typeface="Garamond" pitchFamily="18" charset="0"/>
              </a:rPr>
              <a:t>100 million 6,900 people (year-on-year increase of 0.8%)</a:t>
            </a:r>
          </a:p>
          <a:p>
            <a:r>
              <a:rPr lang="en-US" altLang="ja-JP" sz="2400" b="1" smtClean="0">
                <a:latin typeface="Garamond" pitchFamily="18" charset="0"/>
              </a:rPr>
              <a:t>Number of co-op members:</a:t>
            </a:r>
            <a:r>
              <a:rPr lang="en-US" altLang="ja-JP" sz="2400" smtClean="0">
                <a:latin typeface="Garamond" pitchFamily="18" charset="0"/>
              </a:rPr>
              <a:t> 1.54 million people (year-on-year decrease of 27,000 people)</a:t>
            </a:r>
          </a:p>
          <a:p>
            <a:pPr lvl="1"/>
            <a:r>
              <a:rPr lang="en-US" altLang="ja-JP" sz="2400" smtClean="0">
                <a:latin typeface="Garamond" pitchFamily="18" charset="0"/>
              </a:rPr>
              <a:t>Number of new members: 240,000 people (year-on-year increase of 1.2%)</a:t>
            </a:r>
          </a:p>
          <a:p>
            <a:endParaRPr lang="ja-JP" altLang="en-US" sz="2400" smtClean="0">
              <a:latin typeface="Garamond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タイトル 1"/>
          <p:cNvSpPr>
            <a:spLocks noGrp="1"/>
          </p:cNvSpPr>
          <p:nvPr>
            <p:ph type="title"/>
          </p:nvPr>
        </p:nvSpPr>
        <p:spPr bwMode="auto">
          <a:xfrm>
            <a:off x="446088" y="-161925"/>
            <a:ext cx="82296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altLang="ja-JP" sz="4000" smtClean="0">
                <a:latin typeface="Garamond" pitchFamily="18" charset="0"/>
              </a:rPr>
              <a:t>Trends in Turnover </a:t>
            </a:r>
            <a:br>
              <a:rPr lang="en-US" altLang="ja-JP" sz="4000" smtClean="0">
                <a:latin typeface="Garamond" pitchFamily="18" charset="0"/>
              </a:rPr>
            </a:br>
            <a:r>
              <a:rPr lang="en-US" altLang="ja-JP" sz="4000" smtClean="0">
                <a:latin typeface="Garamond" pitchFamily="18" charset="0"/>
              </a:rPr>
              <a:t>and Current Surplus</a:t>
            </a:r>
            <a:endParaRPr lang="ja-JP" altLang="en-US" sz="4000" smtClean="0">
              <a:latin typeface="Garamond" pitchFamily="18" charset="0"/>
            </a:endParaRPr>
          </a:p>
        </p:txBody>
      </p:sp>
      <p:graphicFrame>
        <p:nvGraphicFramePr>
          <p:cNvPr id="30722" name="グラフ 7"/>
          <p:cNvGraphicFramePr>
            <a:graphicFrameLocks/>
          </p:cNvGraphicFramePr>
          <p:nvPr/>
        </p:nvGraphicFramePr>
        <p:xfrm>
          <a:off x="633413" y="1217613"/>
          <a:ext cx="3846512" cy="4167187"/>
        </p:xfrm>
        <a:graphic>
          <a:graphicData uri="http://schemas.openxmlformats.org/presentationml/2006/ole">
            <p:oleObj spid="_x0000_s30722" r:id="rId4" imgW="3846909" imgH="4163929" progId="Excel.Chart.8">
              <p:embed/>
            </p:oleObj>
          </a:graphicData>
        </a:graphic>
      </p:graphicFrame>
      <p:graphicFrame>
        <p:nvGraphicFramePr>
          <p:cNvPr id="30723" name="グラフ 9"/>
          <p:cNvGraphicFramePr>
            <a:graphicFrameLocks/>
          </p:cNvGraphicFramePr>
          <p:nvPr/>
        </p:nvGraphicFramePr>
        <p:xfrm>
          <a:off x="4881563" y="1217613"/>
          <a:ext cx="3798887" cy="4167187"/>
        </p:xfrm>
        <a:graphic>
          <a:graphicData uri="http://schemas.openxmlformats.org/presentationml/2006/ole">
            <p:oleObj spid="_x0000_s30723" r:id="rId5" imgW="3798137" imgH="4163929" progId="Excel.Chart.8">
              <p:embed/>
            </p:oleObj>
          </a:graphicData>
        </a:graphic>
      </p:graphicFrame>
      <p:sp>
        <p:nvSpPr>
          <p:cNvPr id="11" name="Rectangle 16"/>
          <p:cNvSpPr>
            <a:spLocks noChangeArrowheads="1"/>
          </p:cNvSpPr>
          <p:nvPr/>
        </p:nvSpPr>
        <p:spPr bwMode="auto">
          <a:xfrm>
            <a:off x="755650" y="5373688"/>
            <a:ext cx="3659188" cy="79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en-US" altLang="ja-JP" sz="1500">
                <a:latin typeface="Garamond" pitchFamily="18" charset="0"/>
                <a:ea typeface="ヒラギノ角ゴ Pro W3"/>
                <a:cs typeface="Garamond" pitchFamily="18" charset="0"/>
              </a:rPr>
              <a:t>In 2011, the turnover decreased to 184.4 billion yen due to Great East Japan Disaster. In 2013 the number increased 0.8%.</a:t>
            </a:r>
            <a:endParaRPr lang="ja-JP" altLang="en-US" sz="1500">
              <a:latin typeface="Garamond" pitchFamily="18" charset="0"/>
              <a:ea typeface="ヒラギノ角ゴ Pro W3"/>
              <a:cs typeface="Garamond" pitchFamily="18" charset="0"/>
            </a:endParaRPr>
          </a:p>
        </p:txBody>
      </p:sp>
      <p:sp>
        <p:nvSpPr>
          <p:cNvPr id="12" name="Rectangle 16"/>
          <p:cNvSpPr>
            <a:spLocks noChangeArrowheads="1"/>
          </p:cNvSpPr>
          <p:nvPr/>
        </p:nvSpPr>
        <p:spPr bwMode="auto">
          <a:xfrm>
            <a:off x="5376863" y="5300663"/>
            <a:ext cx="3659187" cy="79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en-US" altLang="ja-JP" sz="1500">
                <a:latin typeface="Garamond" pitchFamily="18" charset="0"/>
                <a:ea typeface="ヒラギノ角ゴ Pro W3"/>
                <a:cs typeface="Garamond" pitchFamily="18" charset="0"/>
              </a:rPr>
              <a:t>We are on track to recovery after the Bankruptcy of Lehman Brothers. In 2013, we have an increase turnover and surplus for the first time after several years.</a:t>
            </a:r>
            <a:endParaRPr lang="ja-JP" altLang="en-US" sz="1500">
              <a:latin typeface="Garamond" pitchFamily="18" charset="0"/>
              <a:ea typeface="ヒラギノ角ゴ Pro W3"/>
              <a:cs typeface="Garamond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234950" y="5445125"/>
            <a:ext cx="8640763" cy="7080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altLang="ja-JP" dirty="0">
                <a:latin typeface="Garamond"/>
                <a:ea typeface="+mj-ea"/>
                <a:cs typeface="Garamond"/>
              </a:rPr>
              <a:t>Along </a:t>
            </a:r>
            <a:r>
              <a:rPr lang="en-US" altLang="ja-JP" dirty="0">
                <a:latin typeface="Garamond"/>
                <a:ea typeface="+mj-ea"/>
                <a:cs typeface="Garamond"/>
              </a:rPr>
              <a:t>with the earthquake resistance construction of the 4-storey Welfare and Health Building, Osaka University Co-op fully refurbished the dining hall and store.</a:t>
            </a:r>
            <a:endParaRPr lang="ja-JP" altLang="en-US" dirty="0">
              <a:latin typeface="Garamond"/>
              <a:ea typeface="+mj-ea"/>
              <a:cs typeface="Garamond"/>
            </a:endParaRPr>
          </a:p>
        </p:txBody>
      </p:sp>
      <p:sp>
        <p:nvSpPr>
          <p:cNvPr id="32770" name="タイトル 1"/>
          <p:cNvSpPr>
            <a:spLocks noGrp="1"/>
          </p:cNvSpPr>
          <p:nvPr>
            <p:ph type="title"/>
          </p:nvPr>
        </p:nvSpPr>
        <p:spPr bwMode="auto">
          <a:xfrm>
            <a:off x="-252413" y="-90488"/>
            <a:ext cx="9317038" cy="1143001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altLang="ja-JP" sz="3800" smtClean="0">
                <a:latin typeface="Garamond" pitchFamily="18" charset="0"/>
              </a:rPr>
              <a:t>New Facilities </a:t>
            </a:r>
            <a:br>
              <a:rPr lang="en-US" altLang="ja-JP" sz="3800" smtClean="0">
                <a:latin typeface="Garamond" pitchFamily="18" charset="0"/>
              </a:rPr>
            </a:br>
            <a:r>
              <a:rPr lang="en-US" altLang="ja-JP" sz="3800" smtClean="0">
                <a:latin typeface="Garamond" pitchFamily="18" charset="0"/>
              </a:rPr>
              <a:t>(Osaka University Co-op)</a:t>
            </a:r>
            <a:endParaRPr lang="ja-JP" altLang="en-US" sz="3800" smtClean="0">
              <a:latin typeface="Garamond" pitchFamily="18" charset="0"/>
            </a:endParaRPr>
          </a:p>
        </p:txBody>
      </p:sp>
      <p:pic>
        <p:nvPicPr>
          <p:cNvPr id="32772" name="コンテンツ プレースホルダー 3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84325" y="1196975"/>
            <a:ext cx="6156325" cy="4103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タイトル 1"/>
          <p:cNvSpPr>
            <a:spLocks noGrp="1"/>
          </p:cNvSpPr>
          <p:nvPr>
            <p:ph type="title"/>
          </p:nvPr>
        </p:nvSpPr>
        <p:spPr bwMode="auto">
          <a:xfrm>
            <a:off x="457200" y="-100013"/>
            <a:ext cx="8229600" cy="1143001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altLang="ja-JP" sz="3800" smtClean="0">
                <a:latin typeface="Garamond" pitchFamily="18" charset="0"/>
              </a:rPr>
              <a:t>New Facilities </a:t>
            </a:r>
            <a:br>
              <a:rPr lang="en-US" altLang="ja-JP" sz="3800" smtClean="0">
                <a:latin typeface="Garamond" pitchFamily="18" charset="0"/>
              </a:rPr>
            </a:br>
            <a:r>
              <a:rPr lang="en-US" altLang="ja-JP" sz="3800" smtClean="0">
                <a:latin typeface="Garamond" pitchFamily="18" charset="0"/>
              </a:rPr>
              <a:t>(Doshisha University Co-op)</a:t>
            </a:r>
            <a:endParaRPr lang="ja-JP" altLang="en-US" sz="3800" smtClean="0">
              <a:latin typeface="Garamond" pitchFamily="18" charset="0"/>
            </a:endParaRP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179388" y="5157788"/>
            <a:ext cx="8856662" cy="101441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altLang="ja-JP" dirty="0" err="1">
                <a:latin typeface="Garamond"/>
                <a:ea typeface="+mj-ea"/>
                <a:cs typeface="Garamond"/>
              </a:rPr>
              <a:t>Doshisha</a:t>
            </a:r>
            <a:r>
              <a:rPr lang="en-US" altLang="ja-JP" dirty="0">
                <a:latin typeface="Garamond"/>
                <a:ea typeface="+mj-ea"/>
                <a:cs typeface="Garamond"/>
              </a:rPr>
              <a:t> University Co-op moved to a new facility that consists of dining hall, store and service center. This is a larger facility to cope with the increasing number of students in </a:t>
            </a:r>
            <a:r>
              <a:rPr lang="en-US" altLang="ja-JP" dirty="0" err="1">
                <a:latin typeface="Garamond"/>
                <a:ea typeface="+mj-ea"/>
                <a:cs typeface="Garamond"/>
              </a:rPr>
              <a:t>Imadegawa</a:t>
            </a:r>
            <a:r>
              <a:rPr lang="en-US" altLang="ja-JP" dirty="0">
                <a:latin typeface="Garamond"/>
                <a:ea typeface="+mj-ea"/>
                <a:cs typeface="Garamond"/>
              </a:rPr>
              <a:t> Campus.</a:t>
            </a:r>
            <a:endParaRPr lang="ja-JP" altLang="en-US" dirty="0">
              <a:latin typeface="Garamond"/>
              <a:ea typeface="+mj-ea"/>
              <a:cs typeface="Garamond"/>
            </a:endParaRPr>
          </a:p>
        </p:txBody>
      </p:sp>
      <p:pic>
        <p:nvPicPr>
          <p:cNvPr id="33796" name="コンテンツ プレースホルダー 2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70063" y="1176338"/>
            <a:ext cx="5538787" cy="415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179388" y="5445125"/>
            <a:ext cx="8785225" cy="6461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altLang="ja-JP" sz="1800" dirty="0">
                <a:latin typeface="Garamond"/>
                <a:ea typeface="+mj-ea"/>
                <a:cs typeface="Garamond"/>
              </a:rPr>
              <a:t>Keio University Co-op took over the business rights of dining hall and store in </a:t>
            </a:r>
            <a:r>
              <a:rPr lang="en-US" altLang="ja-JP" sz="1800" dirty="0" err="1">
                <a:latin typeface="Garamond"/>
                <a:ea typeface="+mj-ea"/>
                <a:cs typeface="Garamond"/>
              </a:rPr>
              <a:t>Shiba</a:t>
            </a:r>
            <a:r>
              <a:rPr lang="en-US" altLang="ja-JP" sz="1800" dirty="0">
                <a:latin typeface="Garamond"/>
                <a:ea typeface="+mj-ea"/>
                <a:cs typeface="Garamond"/>
              </a:rPr>
              <a:t> Kyoritsu Campus that were operated by other company, conducted overhaul, then reopened its operation.</a:t>
            </a:r>
            <a:endParaRPr lang="ja-JP" altLang="en-US" sz="1800" dirty="0">
              <a:latin typeface="Garamond"/>
              <a:ea typeface="+mj-ea"/>
              <a:cs typeface="Garamond"/>
            </a:endParaRPr>
          </a:p>
        </p:txBody>
      </p:sp>
      <p:sp>
        <p:nvSpPr>
          <p:cNvPr id="34818" name="タイトル 1"/>
          <p:cNvSpPr>
            <a:spLocks noGrp="1"/>
          </p:cNvSpPr>
          <p:nvPr>
            <p:ph type="title"/>
          </p:nvPr>
        </p:nvSpPr>
        <p:spPr bwMode="auto">
          <a:xfrm>
            <a:off x="457200" y="-90488"/>
            <a:ext cx="8229600" cy="1143001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altLang="ja-JP" sz="3800" smtClean="0">
                <a:latin typeface="Garamond" pitchFamily="18" charset="0"/>
              </a:rPr>
              <a:t>New Facilities </a:t>
            </a:r>
            <a:br>
              <a:rPr lang="en-US" altLang="ja-JP" sz="3800" smtClean="0">
                <a:latin typeface="Garamond" pitchFamily="18" charset="0"/>
              </a:rPr>
            </a:br>
            <a:r>
              <a:rPr lang="en-US" altLang="ja-JP" sz="3800" smtClean="0">
                <a:latin typeface="Garamond" pitchFamily="18" charset="0"/>
              </a:rPr>
              <a:t>(Keio University Co-op)</a:t>
            </a:r>
            <a:endParaRPr lang="ja-JP" altLang="en-US" sz="3800" smtClean="0">
              <a:latin typeface="Garamond" pitchFamily="18" charset="0"/>
            </a:endParaRPr>
          </a:p>
        </p:txBody>
      </p:sp>
      <p:pic>
        <p:nvPicPr>
          <p:cNvPr id="34820" name="コンテンツ プレースホルダー 3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19250" y="1196975"/>
            <a:ext cx="6230938" cy="415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タイトル 1"/>
          <p:cNvSpPr>
            <a:spLocks noGrp="1"/>
          </p:cNvSpPr>
          <p:nvPr>
            <p:ph type="title"/>
          </p:nvPr>
        </p:nvSpPr>
        <p:spPr bwMode="auto">
          <a:xfrm>
            <a:off x="-107950" y="115888"/>
            <a:ext cx="82296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altLang="ja-JP" smtClean="0">
                <a:latin typeface="Garamond" pitchFamily="18" charset="0"/>
              </a:rPr>
              <a:t>Events to Welcome New Students</a:t>
            </a:r>
            <a:endParaRPr lang="ja-JP" altLang="en-US" smtClean="0">
              <a:latin typeface="Garamond" pitchFamily="18" charset="0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971550" y="5516563"/>
            <a:ext cx="7488238" cy="7080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altLang="ja-JP" dirty="0">
                <a:latin typeface="Garamond"/>
                <a:ea typeface="+mj-ea"/>
                <a:cs typeface="Garamond"/>
              </a:rPr>
              <a:t>Senior students provide consultation about college life to new students and their parents. (Picture: </a:t>
            </a:r>
            <a:r>
              <a:rPr lang="en-US" altLang="ja-JP" dirty="0" err="1">
                <a:latin typeface="Garamond"/>
                <a:ea typeface="+mj-ea"/>
                <a:cs typeface="Garamond"/>
              </a:rPr>
              <a:t>Waseda</a:t>
            </a:r>
            <a:r>
              <a:rPr lang="en-US" altLang="ja-JP" dirty="0">
                <a:latin typeface="Garamond"/>
                <a:ea typeface="+mj-ea"/>
                <a:cs typeface="Garamond"/>
              </a:rPr>
              <a:t> University Co-op)</a:t>
            </a:r>
            <a:endParaRPr lang="ja-JP" altLang="en-US" dirty="0">
              <a:latin typeface="Garamond"/>
              <a:ea typeface="+mj-ea"/>
              <a:cs typeface="Garamond"/>
            </a:endParaRPr>
          </a:p>
        </p:txBody>
      </p:sp>
      <p:pic>
        <p:nvPicPr>
          <p:cNvPr id="35844" name="Picture 3" descr="\\Nfuca-nas1\理事会室\広報調査\広報フォルダー\Report\Report2014\1126 大学生協REPORT2014写真データほか\7～8P\394早稲田　11月24日理工学部指定校推薦入試受験生親子を対象とした相談会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87538" y="1196975"/>
            <a:ext cx="5519737" cy="414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タイトル 1"/>
          <p:cNvSpPr>
            <a:spLocks noGrp="1"/>
          </p:cNvSpPr>
          <p:nvPr>
            <p:ph type="title"/>
          </p:nvPr>
        </p:nvSpPr>
        <p:spPr bwMode="auto">
          <a:xfrm>
            <a:off x="-36513" y="-100013"/>
            <a:ext cx="8229601" cy="1143001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altLang="ja-JP" sz="3800" smtClean="0">
                <a:latin typeface="Garamond" pitchFamily="18" charset="0"/>
              </a:rPr>
              <a:t>Earthquake Reconstruction &amp; Rehabilitation Assistance </a:t>
            </a:r>
            <a:r>
              <a:rPr lang="en-US" altLang="ja-JP" sz="2000" smtClean="0">
                <a:latin typeface="Garamond" pitchFamily="18" charset="0"/>
              </a:rPr>
              <a:t>(Fourth year - Continuing)</a:t>
            </a:r>
            <a:endParaRPr lang="ja-JP" altLang="en-US" sz="2000" smtClean="0">
              <a:latin typeface="Garamond" pitchFamily="18" charset="0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682625" y="5445125"/>
            <a:ext cx="8210550" cy="7080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altLang="ja-JP" dirty="0">
                <a:latin typeface="Garamond"/>
                <a:ea typeface="+mj-ea"/>
                <a:cs typeface="Garamond"/>
              </a:rPr>
              <a:t>To date, we have dispatched more than 1000 students from 130 universities as volunteers for earthquake reconstruction &amp; rehabilitation assistance program.</a:t>
            </a:r>
            <a:endParaRPr lang="ja-JP" altLang="en-US" dirty="0">
              <a:latin typeface="Garamond"/>
              <a:ea typeface="+mj-ea"/>
              <a:cs typeface="Garamond"/>
            </a:endParaRPr>
          </a:p>
        </p:txBody>
      </p:sp>
      <p:pic>
        <p:nvPicPr>
          <p:cNvPr id="36868" name="Picture 5" descr="DSCF150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90700" y="1196975"/>
            <a:ext cx="5518150" cy="414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タイトル 1"/>
          <p:cNvSpPr>
            <a:spLocks noGrp="1"/>
          </p:cNvSpPr>
          <p:nvPr>
            <p:ph type="title"/>
          </p:nvPr>
        </p:nvSpPr>
        <p:spPr bwMode="auto">
          <a:xfrm>
            <a:off x="457200" y="188913"/>
            <a:ext cx="82296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altLang="ja-JP" smtClean="0">
                <a:latin typeface="Garamond" pitchFamily="18" charset="0"/>
              </a:rPr>
              <a:t>Student Mutual Benefit</a:t>
            </a:r>
            <a:endParaRPr lang="ja-JP" altLang="en-US" smtClean="0">
              <a:latin typeface="Garamond" pitchFamily="18" charset="0"/>
            </a:endParaRPr>
          </a:p>
        </p:txBody>
      </p:sp>
      <p:sp>
        <p:nvSpPr>
          <p:cNvPr id="37890" name="テキスト ボックス 3"/>
          <p:cNvSpPr txBox="1">
            <a:spLocks noChangeArrowheads="1"/>
          </p:cNvSpPr>
          <p:nvPr/>
        </p:nvSpPr>
        <p:spPr bwMode="auto">
          <a:xfrm>
            <a:off x="1258888" y="5516563"/>
            <a:ext cx="727392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ja-JP" altLang="en-US">
              <a:latin typeface="Garamond" pitchFamily="18" charset="0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79388" y="5229225"/>
            <a:ext cx="8785225" cy="8778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altLang="ja-JP" sz="1700" dirty="0">
                <a:latin typeface="Garamond"/>
                <a:ea typeface="+mn-ea"/>
                <a:cs typeface="Garamond"/>
              </a:rPr>
              <a:t>Number of policyholders: 659,000.  Benefits paid in 2013: 3.26 billion yen.</a:t>
            </a:r>
            <a:endParaRPr lang="en-US" altLang="ja-JP" sz="1700" dirty="0">
              <a:latin typeface="Garamond"/>
              <a:ea typeface="+mn-ea"/>
              <a:cs typeface="Garamond"/>
            </a:endParaRPr>
          </a:p>
          <a:p>
            <a:pPr>
              <a:defRPr/>
            </a:pPr>
            <a:r>
              <a:rPr lang="en-US" altLang="ja-JP" sz="1700" dirty="0">
                <a:latin typeface="Garamond"/>
                <a:ea typeface="+mn-ea"/>
                <a:cs typeface="Garamond"/>
              </a:rPr>
              <a:t>We also conduct a wide range of preventive education, such as diet consultation and bicycle accident prevention program. (Picture: Free bicycle inspection at Tokyo University of Foreign Studies Co-op)</a:t>
            </a:r>
            <a:endParaRPr lang="en-US" altLang="ja-JP" sz="1700" dirty="0">
              <a:latin typeface="Garamond"/>
              <a:ea typeface="+mn-ea"/>
              <a:cs typeface="Garamond"/>
            </a:endParaRPr>
          </a:p>
        </p:txBody>
      </p:sp>
      <p:pic>
        <p:nvPicPr>
          <p:cNvPr id="37893" name="Picture 2" descr="\\Nfuca-nas1\理事会室\広報調査\広報フォルダー\Report\Report2014\共済連　関連\392東京外語大学生協　チャリンコ・ヘルスケア受付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51050" y="1196975"/>
            <a:ext cx="5184775" cy="3887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3_標準デザイン">
  <a:themeElements>
    <a:clrScheme name="3_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3_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333333"/>
        </a:solidFill>
        <a:ln>
          <a:noFill/>
        </a:ln>
        <a:effectLst/>
        <a:extLst>
          <a:ext uri="{91240B29-F687-4f45-9708-019B960494DF}">
            <a14:hiddenLine xmlns="" xmlns:a14="http://schemas.microsoft.com/office/drawing/2010/main" w="9525" cap="flat" cmpd="sng" algn="ctr">
              <a:solidFill>
                <a:srgbClr val="333333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5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333333"/>
        </a:solidFill>
        <a:ln>
          <a:noFill/>
        </a:ln>
        <a:effectLst/>
        <a:extLst>
          <a:ext uri="{91240B29-F687-4f45-9708-019B960494DF}">
            <a14:hiddenLine xmlns="" xmlns:a14="http://schemas.microsoft.com/office/drawing/2010/main" w="9525" cap="flat" cmpd="sng" algn="ctr">
              <a:solidFill>
                <a:srgbClr val="333333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50" charset="-128"/>
          </a:defRPr>
        </a:defPPr>
      </a:lstStyle>
    </a:lnDef>
  </a:objectDefaults>
  <a:extraClrSchemeLst>
    <a:extraClrScheme>
      <a:clrScheme name="3_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2_標準デザイン">
  <a:themeElements>
    <a:clrScheme name="2_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ユーザー定義 1">
      <a:majorFont>
        <a:latin typeface="Segoe UI"/>
        <a:ea typeface="メイリオ"/>
        <a:cs typeface=""/>
      </a:majorFont>
      <a:minorFont>
        <a:latin typeface="Segoe UI"/>
        <a:ea typeface="メイリオ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333333"/>
        </a:solidFill>
        <a:ln>
          <a:noFill/>
        </a:ln>
        <a:effectLst/>
        <a:extLst>
          <a:ext uri="{91240B29-F687-4f45-9708-019B960494DF}">
            <a14:hiddenLine xmlns="" xmlns:a14="http://schemas.microsoft.com/office/drawing/2010/main" w="9525" cap="flat" cmpd="sng" algn="ctr">
              <a:solidFill>
                <a:srgbClr val="333333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5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333333"/>
        </a:solidFill>
        <a:ln>
          <a:noFill/>
        </a:ln>
        <a:effectLst/>
        <a:extLst>
          <a:ext uri="{91240B29-F687-4f45-9708-019B960494DF}">
            <a14:hiddenLine xmlns="" xmlns:a14="http://schemas.microsoft.com/office/drawing/2010/main" w="9525" cap="flat" cmpd="sng" algn="ctr">
              <a:solidFill>
                <a:srgbClr val="333333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50" charset="-128"/>
          </a:defRPr>
        </a:defPPr>
      </a:lstStyle>
    </a:lnDef>
  </a:objectDefaults>
  <a:extraClrSchemeLst>
    <a:extraClrScheme>
      <a:clrScheme name="2_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20130422　全体会</Template>
  <TotalTime>3849</TotalTime>
  <Words>496</Words>
  <Application>Microsoft Macintosh PowerPoint</Application>
  <PresentationFormat>画面に合わせる (4:3)</PresentationFormat>
  <Paragraphs>48</Paragraphs>
  <Slides>11</Slides>
  <Notes>2</Notes>
  <HiddenSlides>0</HiddenSlides>
  <MMClips>0</MMClips>
  <ScaleCrop>false</ScaleCrop>
  <HeadingPairs>
    <vt:vector size="8" baseType="variant">
      <vt:variant>
        <vt:lpstr>使用されているフォント</vt:lpstr>
      </vt:variant>
      <vt:variant>
        <vt:i4>9</vt:i4>
      </vt:variant>
      <vt:variant>
        <vt:lpstr>デザイン テンプレート</vt:lpstr>
      </vt:variant>
      <vt:variant>
        <vt:i4>2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11</vt:i4>
      </vt:variant>
    </vt:vector>
  </HeadingPairs>
  <TitlesOfParts>
    <vt:vector size="23" baseType="lpstr">
      <vt:lpstr>Arial</vt:lpstr>
      <vt:lpstr>ＭＳ Ｐゴシック</vt:lpstr>
      <vt:lpstr>Calibri</vt:lpstr>
      <vt:lpstr>ＭＳ Ｐ明朝</vt:lpstr>
      <vt:lpstr>Segoe UI</vt:lpstr>
      <vt:lpstr>メイリオ</vt:lpstr>
      <vt:lpstr>Garamond</vt:lpstr>
      <vt:lpstr>HG丸ｺﾞｼｯｸM-PRO</vt:lpstr>
      <vt:lpstr>ヒラギノ角ゴ Pro W3</vt:lpstr>
      <vt:lpstr>3_標準デザイン</vt:lpstr>
      <vt:lpstr>2_標準デザイン</vt:lpstr>
      <vt:lpstr>Microsoft Excel グラフ</vt:lpstr>
      <vt:lpstr>スライド 1</vt:lpstr>
      <vt:lpstr>Financial Data in 2013</vt:lpstr>
      <vt:lpstr>Trends in Turnover  and Current Surplus</vt:lpstr>
      <vt:lpstr>New Facilities  (Osaka University Co-op)</vt:lpstr>
      <vt:lpstr>New Facilities  (Doshisha University Co-op)</vt:lpstr>
      <vt:lpstr>New Facilities  (Keio University Co-op)</vt:lpstr>
      <vt:lpstr>Events to Welcome New Students</vt:lpstr>
      <vt:lpstr>Earthquake Reconstruction &amp; Rehabilitation Assistance (Fourth year - Continuing)</vt:lpstr>
      <vt:lpstr>Student Mutual Benefit</vt:lpstr>
      <vt:lpstr>Activities to Support Learning and Growth of Students</vt:lpstr>
      <vt:lpstr>Current Issues  (from Our BoD during the past year)</vt:lpstr>
    </vt:vector>
  </TitlesOfParts>
  <Company>光陽メディア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Nobutaka</dc:creator>
  <cp:lastModifiedBy>matsuoka.yk2</cp:lastModifiedBy>
  <cp:revision>175</cp:revision>
  <dcterms:created xsi:type="dcterms:W3CDTF">2011-12-08T08:15:48Z</dcterms:created>
  <dcterms:modified xsi:type="dcterms:W3CDTF">2014-09-12T00:53:29Z</dcterms:modified>
</cp:coreProperties>
</file>